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  <p:sldMasterId id="2147483902" r:id="rId2"/>
    <p:sldMasterId id="2147484542" r:id="rId3"/>
  </p:sldMasterIdLst>
  <p:notesMasterIdLst>
    <p:notesMasterId r:id="rId31"/>
  </p:notesMasterIdLst>
  <p:handoutMasterIdLst>
    <p:handoutMasterId r:id="rId32"/>
  </p:handoutMasterIdLst>
  <p:sldIdLst>
    <p:sldId id="452" r:id="rId4"/>
    <p:sldId id="322" r:id="rId5"/>
    <p:sldId id="403" r:id="rId6"/>
    <p:sldId id="404" r:id="rId7"/>
    <p:sldId id="405" r:id="rId8"/>
    <p:sldId id="456" r:id="rId9"/>
    <p:sldId id="463" r:id="rId10"/>
    <p:sldId id="406" r:id="rId11"/>
    <p:sldId id="407" r:id="rId12"/>
    <p:sldId id="408" r:id="rId13"/>
    <p:sldId id="409" r:id="rId14"/>
    <p:sldId id="458" r:id="rId15"/>
    <p:sldId id="411" r:id="rId16"/>
    <p:sldId id="454" r:id="rId17"/>
    <p:sldId id="353" r:id="rId18"/>
    <p:sldId id="352" r:id="rId19"/>
    <p:sldId id="419" r:id="rId20"/>
    <p:sldId id="440" r:id="rId21"/>
    <p:sldId id="421" r:id="rId22"/>
    <p:sldId id="414" r:id="rId23"/>
    <p:sldId id="379" r:id="rId24"/>
    <p:sldId id="380" r:id="rId25"/>
    <p:sldId id="381" r:id="rId26"/>
    <p:sldId id="424" r:id="rId27"/>
    <p:sldId id="388" r:id="rId28"/>
    <p:sldId id="459" r:id="rId29"/>
    <p:sldId id="366" r:id="rId30"/>
  </p:sldIdLst>
  <p:sldSz cx="9144000" cy="6858000" type="screen4x3"/>
  <p:notesSz cx="9926638" cy="6858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  <a:srgbClr val="0033CC"/>
    <a:srgbClr val="B11307"/>
    <a:srgbClr val="006666"/>
    <a:srgbClr val="FFFFFF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6" autoAdjust="0"/>
    <p:restoredTop sz="94550" autoAdjust="0"/>
  </p:normalViewPr>
  <p:slideViewPr>
    <p:cSldViewPr>
      <p:cViewPr varScale="1">
        <p:scale>
          <a:sx n="66" d="100"/>
          <a:sy n="66" d="100"/>
        </p:scale>
        <p:origin x="-5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729659\Meus%20documentos\Apresenta&#231;&#245;es\Gest&#227;o%20Fiscal%202&#186;%20quadrimestre09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d729659\Configura&#231;&#245;es%20locais\Temporary%20Internet%20Files\OLK3\Tabelas%20da%20Apresenta&#231;&#227;o%20Resultados%202&#186;quadri%2009.xlsx" TargetMode="External"/><Relationship Id="rId1" Type="http://schemas.openxmlformats.org/officeDocument/2006/relationships/themeOverride" Target="../theme/themeOverride1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ocuments%20and%20Settings\d729659\Configura&#231;&#245;es%20locais\Temporary%20Internet%20Files\OLK3\Tabelas%20da%20Apresenta&#231;&#227;o%20Resultados%202&#186;quadri%2009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729659\Configura&#231;&#245;es%20locais\Temporary%20Internet%20Files\OLK3\Tabelas%20da%20Apresenta&#231;&#227;o%20Resultados%202&#186;quadri%2009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729659\Configura&#231;&#245;es%20locais\Temporary%20Internet%20Files\OLK3\Tabelas%20da%20Apresenta&#231;&#227;o%20Resultados%202&#186;quadri%2009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729659\Configura&#231;&#245;es%20locais\Temporary%20Internet%20Files\OLK3\Tabelas%20da%20Apresenta&#231;&#227;o%20Resultados%202&#186;quadri%200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729659\Meus%20documentos\Apresenta&#231;&#245;es\Gest&#227;o%20Fiscal%202&#186;%20quadrimestre09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d729659\Configura&#231;&#245;es%20locais\Temporary%20Internet%20Files\OLK3\BASE%20Comparativo%20arrecadado%202004%202005%202006%202007%202008%20e%202009%20AGOSTO%20DEFINITIVO%2022%2009%202009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d729659\Configura&#231;&#245;es%20locais\Temporary%20Internet%20Files\OLK3\BASE%20Comparativo%20arrecadado%202004%202005%202006%202007%202008%20e%202009%20AGOSTO%20DEFINITIVO%2022%2009%202009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729659\Configura&#231;&#245;es%20locais\Temporary%20Internet%20Files\OLK3\BASE%20Comparativo%20arrecadado%202004%202005%202006%202007%202008%20e%202009%20AGOSTO%20DEFINITIVO%2022%2009%202009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729659\Meus%20documentos\Apresenta&#231;&#245;es\BASE%20Comparativo%20arrecadado%202009%20AGOSTO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729659\Configura&#231;&#245;es%20locais\Temporary%20Internet%20Files\OLK3\Tabelas%20da%20Apresenta&#231;&#227;o%20Resultados%202&#186;quadri%2009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729659\Configura&#231;&#245;es%20locais\Temporary%20Internet%20Files\OLK3\Tabelas%20da%20Apresenta&#231;&#227;o%20Resultados%202&#186;quadri%2009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d541220\AppData\Local\Microsoft\Windows\Temporary%20Internet%20Files\OLK126F\Tabelas%20da%20Apresenta&#231;&#227;o%20Resultados%202&#186;quadri%20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26"/>
  <c:chart>
    <c:view3D>
      <c:rotX val="10"/>
      <c:rotY val="30"/>
      <c:depthPercent val="100"/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Plan1!$A$85</c:f>
              <c:strCache>
                <c:ptCount val="1"/>
                <c:pt idx="0">
                  <c:v>Receita Corrente</c:v>
                </c:pt>
              </c:strCache>
            </c:strRef>
          </c:tx>
          <c:spPr>
            <a:scene3d>
              <a:camera prst="orthographicFront"/>
              <a:lightRig rig="threePt" dir="t">
                <a:rot lat="0" lon="0" rev="1200000"/>
              </a:lightRig>
            </a:scene3d>
            <a:sp3d>
              <a:bevelT prst="angle"/>
            </a:sp3d>
          </c:spPr>
          <c:cat>
            <c:numRef>
              <c:f>Plan1!$C$84:$G$84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Plan1!$C$85:$G$85</c:f>
              <c:numCache>
                <c:formatCode>_(* #,##0_);_(* \(#,##0\);_(* "-"??_);_(@_)</c:formatCode>
                <c:ptCount val="5"/>
                <c:pt idx="0">
                  <c:v>9597.6672239999625</c:v>
                </c:pt>
                <c:pt idx="1">
                  <c:v>11561.466253476185</c:v>
                </c:pt>
                <c:pt idx="2">
                  <c:v>12661.913314232313</c:v>
                </c:pt>
                <c:pt idx="3">
                  <c:v>14243.480702340004</c:v>
                </c:pt>
                <c:pt idx="4">
                  <c:v>14846.459171350003</c:v>
                </c:pt>
              </c:numCache>
            </c:numRef>
          </c:val>
        </c:ser>
        <c:ser>
          <c:idx val="1"/>
          <c:order val="1"/>
          <c:tx>
            <c:strRef>
              <c:f>Plan1!$A$86</c:f>
              <c:strCache>
                <c:ptCount val="1"/>
                <c:pt idx="0">
                  <c:v>Receita de Capital</c:v>
                </c:pt>
              </c:strCache>
            </c:strRef>
          </c:tx>
          <c:spPr>
            <a:scene3d>
              <a:camera prst="orthographicFront"/>
              <a:lightRig rig="threePt" dir="t">
                <a:rot lat="0" lon="0" rev="1200000"/>
              </a:lightRig>
            </a:scene3d>
            <a:sp3d>
              <a:bevelT prst="angle"/>
            </a:sp3d>
          </c:spPr>
          <c:dLbls>
            <c:dLbl>
              <c:idx val="0"/>
              <c:layout>
                <c:manualLayout>
                  <c:x val="1.1111111111111165E-2"/>
                  <c:y val="-5.3746761277460572E-2"/>
                </c:manualLayout>
              </c:layout>
              <c:showVal val="1"/>
            </c:dLbl>
            <c:dLbl>
              <c:idx val="1"/>
              <c:layout>
                <c:manualLayout>
                  <c:x val="1.94444444444444E-2"/>
                  <c:y val="-4.5478028773235868E-2"/>
                </c:manualLayout>
              </c:layout>
              <c:showVal val="1"/>
            </c:dLbl>
            <c:dLbl>
              <c:idx val="2"/>
              <c:layout>
                <c:manualLayout>
                  <c:x val="1.6666666666666743E-2"/>
                  <c:y val="-4.5478028773235854E-2"/>
                </c:manualLayout>
              </c:layout>
              <c:showVal val="1"/>
            </c:dLbl>
            <c:dLbl>
              <c:idx val="3"/>
              <c:layout>
                <c:manualLayout>
                  <c:x val="1.1111111111111165E-2"/>
                  <c:y val="-4.9612395025348692E-2"/>
                </c:manualLayout>
              </c:layout>
              <c:showVal val="1"/>
            </c:dLbl>
            <c:dLbl>
              <c:idx val="4"/>
              <c:layout>
                <c:manualLayout>
                  <c:x val="8.3333333333334546E-3"/>
                  <c:y val="-5.3746761277460572E-2"/>
                </c:manualLayout>
              </c:layout>
              <c:showVal val="1"/>
            </c:dLbl>
            <c:showVal val="1"/>
          </c:dLbls>
          <c:cat>
            <c:numRef>
              <c:f>Plan1!$C$84:$G$84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Plan1!$C$86:$G$86</c:f>
              <c:numCache>
                <c:formatCode>_(* #,##0_);_(* \(#,##0\);_(* "-"??_);_(@_)</c:formatCode>
                <c:ptCount val="5"/>
                <c:pt idx="0">
                  <c:v>176.1593</c:v>
                </c:pt>
                <c:pt idx="1">
                  <c:v>207.28304999999997</c:v>
                </c:pt>
                <c:pt idx="2">
                  <c:v>282.12499170999996</c:v>
                </c:pt>
                <c:pt idx="3">
                  <c:v>462.08650287999899</c:v>
                </c:pt>
                <c:pt idx="4">
                  <c:v>328.25643969000004</c:v>
                </c:pt>
              </c:numCache>
            </c:numRef>
          </c:val>
        </c:ser>
        <c:dLbls>
          <c:showVal val="1"/>
        </c:dLbls>
        <c:shape val="box"/>
        <c:axId val="41320448"/>
        <c:axId val="41321984"/>
        <c:axId val="0"/>
      </c:bar3DChart>
      <c:catAx>
        <c:axId val="413204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41321984"/>
        <c:crosses val="autoZero"/>
        <c:auto val="1"/>
        <c:lblAlgn val="ctr"/>
        <c:lblOffset val="100"/>
      </c:catAx>
      <c:valAx>
        <c:axId val="41321984"/>
        <c:scaling>
          <c:orientation val="minMax"/>
        </c:scaling>
        <c:axPos val="l"/>
        <c:numFmt formatCode="_(* #,##0_);_(* \(#,##0\);_(* &quot;-&quot;??_);_(@_)" sourceLinked="1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41320448"/>
        <c:crosses val="autoZero"/>
        <c:crossBetween val="between"/>
        <c:majorUnit val="2000"/>
      </c:valAx>
    </c:plotArea>
    <c:legend>
      <c:legendPos val="b"/>
      <c:layout/>
      <c:txPr>
        <a:bodyPr/>
        <a:lstStyle/>
        <a:p>
          <a:pPr>
            <a:defRPr sz="1200" b="1"/>
          </a:pPr>
          <a:endParaRPr lang="pt-BR"/>
        </a:p>
      </c:txPr>
    </c:legend>
    <c:plotVisOnly val="1"/>
  </c:chart>
  <c:spPr>
    <a:noFill/>
    <a:ln>
      <a:noFill/>
    </a:ln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26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"/>
      <c:hPercent val="58"/>
      <c:rotY val="10"/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1"/>
          <c:order val="0"/>
          <c:tx>
            <c:strRef>
              <c:f>RPrimário!$D$13</c:f>
              <c:strCache>
                <c:ptCount val="1"/>
                <c:pt idx="0">
                  <c:v>2009</c:v>
                </c:pt>
              </c:strCache>
            </c:strRef>
          </c:tx>
          <c:spPr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 prstMaterial="plastic">
              <a:bevelT w="63500" h="127000" prst="angle"/>
              <a:bevelB h="127000" prst="angle"/>
            </a:sp3d>
          </c:spPr>
          <c:dPt>
            <c:idx val="0"/>
            <c:spPr>
              <a:gradFill rotWithShape="1">
                <a:gsLst>
                  <a:gs pos="0">
                    <a:srgbClr val="C0504D">
                      <a:shade val="51000"/>
                      <a:satMod val="130000"/>
                    </a:srgbClr>
                  </a:gs>
                  <a:gs pos="80000">
                    <a:srgbClr val="C0504D">
                      <a:shade val="93000"/>
                      <a:satMod val="130000"/>
                    </a:srgbClr>
                  </a:gs>
                  <a:gs pos="100000">
                    <a:srgbClr val="C0504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 prstMaterial="plastic">
                <a:bevelT w="63500" h="127000" prst="angle"/>
                <a:bevelB h="127000" prst="angle"/>
              </a:sp3d>
            </c:spPr>
          </c:dPt>
          <c:dLbls>
            <c:dLbl>
              <c:idx val="0"/>
              <c:layout>
                <c:manualLayout>
                  <c:x val="2.3660403618649972E-2"/>
                  <c:y val="-3.3783783783783786E-2"/>
                </c:manualLayout>
              </c:layout>
              <c:showVal val="1"/>
            </c:dLbl>
            <c:dLbl>
              <c:idx val="1"/>
              <c:layout>
                <c:manualLayout>
                  <c:x val="1.670146137787068E-2"/>
                  <c:y val="-1.3513513513513545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showVal val="1"/>
          </c:dLbls>
          <c:cat>
            <c:strRef>
              <c:f>RPrimário!$B$14:$B$15</c:f>
              <c:strCache>
                <c:ptCount val="2"/>
                <c:pt idx="0">
                  <c:v>Meta anual LDO</c:v>
                </c:pt>
                <c:pt idx="1">
                  <c:v>Resultado no 2º Quadrimestre</c:v>
                </c:pt>
              </c:strCache>
            </c:strRef>
          </c:cat>
          <c:val>
            <c:numRef>
              <c:f>RPrimário!$D$14:$D$15</c:f>
              <c:numCache>
                <c:formatCode>_(* #,##0_);_(* \(#,##0\);_(* "-"??_);_(@_)</c:formatCode>
                <c:ptCount val="2"/>
                <c:pt idx="0">
                  <c:v>406.505</c:v>
                </c:pt>
                <c:pt idx="1">
                  <c:v>2754.1865090799997</c:v>
                </c:pt>
              </c:numCache>
            </c:numRef>
          </c:val>
        </c:ser>
        <c:dLbls>
          <c:showVal val="1"/>
        </c:dLbls>
        <c:gapWidth val="92"/>
        <c:gapDepth val="67"/>
        <c:shape val="box"/>
        <c:axId val="47895680"/>
        <c:axId val="47897216"/>
        <c:axId val="0"/>
      </c:bar3DChart>
      <c:catAx>
        <c:axId val="47895680"/>
        <c:scaling>
          <c:orientation val="minMax"/>
        </c:scaling>
        <c:axPos val="b"/>
        <c:numFmt formatCode="General" sourceLinked="1"/>
        <c:majorTickMark val="none"/>
        <c:tickLblPos val="low"/>
        <c:txPr>
          <a:bodyPr rot="0" vert="horz"/>
          <a:lstStyle/>
          <a:p>
            <a:pPr>
              <a:defRPr sz="1600"/>
            </a:pPr>
            <a:endParaRPr lang="pt-BR"/>
          </a:p>
        </c:txPr>
        <c:crossAx val="47897216"/>
        <c:crosses val="autoZero"/>
        <c:auto val="1"/>
        <c:lblAlgn val="ctr"/>
        <c:lblOffset val="100"/>
        <c:tickLblSkip val="1"/>
        <c:tickMarkSkip val="1"/>
      </c:catAx>
      <c:valAx>
        <c:axId val="47897216"/>
        <c:scaling>
          <c:orientation val="minMax"/>
        </c:scaling>
        <c:axPos val="l"/>
        <c:numFmt formatCode="_(* #,##0_);_(* \(#,##0\);_(* &quot;-&quot;??_);_(@_)" sourceLinked="1"/>
        <c:majorTickMark val="none"/>
        <c:tickLblPos val="nextTo"/>
        <c:txPr>
          <a:bodyPr rot="0" vert="horz"/>
          <a:lstStyle/>
          <a:p>
            <a:pPr>
              <a:defRPr sz="1400"/>
            </a:pPr>
            <a:endParaRPr lang="pt-BR"/>
          </a:p>
        </c:txPr>
        <c:crossAx val="478956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 b="1"/>
      </a:pPr>
      <a:endParaRPr lang="pt-BR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26"/>
  <c:chart>
    <c:plotArea>
      <c:layout>
        <c:manualLayout>
          <c:layoutTarget val="inner"/>
          <c:xMode val="edge"/>
          <c:yMode val="edge"/>
          <c:x val="9.9164926931107081E-2"/>
          <c:y val="5.4617117117117114E-2"/>
          <c:w val="0.80410577592205956"/>
          <c:h val="0.84459459459459796"/>
        </c:manualLayout>
      </c:layout>
      <c:barChart>
        <c:barDir val="col"/>
        <c:grouping val="clustered"/>
        <c:ser>
          <c:idx val="1"/>
          <c:order val="0"/>
          <c:tx>
            <c:v>Resultado Nominal</c:v>
          </c:tx>
          <c:spPr>
            <a:solidFill>
              <a:srgbClr val="00B050"/>
            </a:solidFill>
            <a:effectLst>
              <a:outerShdw blurRad="50800" dist="63500" dir="1800000" algn="l" rotWithShape="0">
                <a:prstClr val="black">
                  <a:alpha val="40000"/>
                </a:prstClr>
              </a:outerShdw>
            </a:effectLst>
          </c:spPr>
          <c:dPt>
            <c:idx val="0"/>
            <c:spPr>
              <a:solidFill>
                <a:schemeClr val="accent2"/>
              </a:solidFill>
              <a:effectLst>
                <a:outerShdw blurRad="50800" dist="63500" dir="18000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 prst="coolSlant"/>
              </a:sp3d>
            </c:spPr>
          </c:dPt>
          <c:dPt>
            <c:idx val="1"/>
            <c:spPr>
              <a:solidFill>
                <a:schemeClr val="accent1"/>
              </a:solidFill>
              <a:effectLst>
                <a:outerShdw blurRad="50800" dist="63500" dir="1800000" algn="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1.0671510528824816E-2"/>
                  <c:y val="5.8445591260551877E-2"/>
                </c:manualLayout>
              </c:layout>
              <c:tx>
                <c:rich>
                  <a:bodyPr/>
                  <a:lstStyle/>
                  <a:p>
                    <a:r>
                      <a:rPr lang="pt-BR" sz="16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rPr>
                      <a:t>4.486</a:t>
                    </a:r>
                  </a:p>
                </c:rich>
              </c:tx>
              <c:dLblPos val="outEnd"/>
            </c:dLbl>
            <c:dLbl>
              <c:idx val="1"/>
              <c:layout>
                <c:manualLayout>
                  <c:x val="1.6806667433794161E-3"/>
                  <c:y val="6.0137263247499503E-2"/>
                </c:manualLayout>
              </c:layout>
              <c:tx>
                <c:rich>
                  <a:bodyPr/>
                  <a:lstStyle/>
                  <a:p>
                    <a:pPr algn="ctr">
                      <a:defRPr lang="pt-BR" sz="16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sz="16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rPr>
                      <a:t>801</a:t>
                    </a:r>
                  </a:p>
                </c:rich>
              </c:tx>
              <c:numFmt formatCode="#,##0" sourceLinked="0"/>
              <c:spPr/>
              <c:dLblPos val="outEnd"/>
            </c:dLbl>
            <c:numFmt formatCode="#,##0" sourceLinked="0"/>
            <c:txPr>
              <a:bodyPr/>
              <a:lstStyle/>
              <a:p>
                <a:pPr algn="ctr">
                  <a:defRPr lang="pt-BR"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Val val="1"/>
          </c:dLbls>
          <c:cat>
            <c:strRef>
              <c:f>'Res Nom (2)'!$C$19:$D$19</c:f>
              <c:strCache>
                <c:ptCount val="2"/>
                <c:pt idx="0">
                  <c:v>Meta LDO</c:v>
                </c:pt>
                <c:pt idx="1">
                  <c:v>Resultado no 2º Quadrimestre</c:v>
                </c:pt>
              </c:strCache>
            </c:strRef>
          </c:cat>
          <c:val>
            <c:numRef>
              <c:f>'Res Nom (2)'!$C$17:$D$17</c:f>
              <c:numCache>
                <c:formatCode>_(* #,##0_);_(* \(#,##0\);_(* "-"??_);_(@_)</c:formatCode>
                <c:ptCount val="2"/>
                <c:pt idx="0" formatCode="#,##0">
                  <c:v>4485.5530000000008</c:v>
                </c:pt>
                <c:pt idx="1">
                  <c:v>801.46418400000346</c:v>
                </c:pt>
              </c:numCache>
            </c:numRef>
          </c:val>
        </c:ser>
        <c:dLbls>
          <c:showVal val="1"/>
        </c:dLbls>
        <c:gapWidth val="114"/>
        <c:axId val="47933312"/>
        <c:axId val="47934848"/>
      </c:barChart>
      <c:lineChart>
        <c:grouping val="standard"/>
        <c:ser>
          <c:idx val="0"/>
          <c:order val="1"/>
          <c:tx>
            <c:v>Dívida Fiscal Líquida</c:v>
          </c:tx>
          <c:spPr>
            <a:ln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marker>
          <c:dLbls>
            <c:dLbl>
              <c:idx val="0"/>
              <c:layout>
                <c:manualLayout>
                  <c:x val="-6.3239360215672405E-2"/>
                  <c:y val="-4.4594771937292228E-2"/>
                </c:manualLayout>
              </c:layout>
              <c:tx>
                <c:rich>
                  <a:bodyPr/>
                  <a:lstStyle/>
                  <a:p>
                    <a:r>
                      <a:rPr lang="pt-BR" sz="1600" b="1"/>
                      <a:t>46.386</a:t>
                    </a:r>
                  </a:p>
                </c:rich>
              </c:tx>
              <c:dLblPos val="r"/>
            </c:dLbl>
            <c:dLbl>
              <c:idx val="1"/>
              <c:layout>
                <c:manualLayout>
                  <c:x val="-5.1496282171409162E-2"/>
                  <c:y val="3.3783783783783876E-2"/>
                </c:manualLayout>
              </c:layout>
              <c:tx>
                <c:rich>
                  <a:bodyPr/>
                  <a:lstStyle/>
                  <a:p>
                    <a:r>
                      <a:rPr lang="pt-BR" sz="1600" b="1"/>
                      <a:t>42.702</a:t>
                    </a:r>
                  </a:p>
                </c:rich>
              </c:tx>
              <c:dLblPos val="r"/>
            </c:dLbl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Val val="1"/>
          </c:dLbls>
          <c:cat>
            <c:strRef>
              <c:f>'[6]Res Nom'!$B$19:$C$19</c:f>
              <c:strCache>
                <c:ptCount val="2"/>
                <c:pt idx="0">
                  <c:v>Meta LDO</c:v>
                </c:pt>
                <c:pt idx="1">
                  <c:v>Resultado</c:v>
                </c:pt>
              </c:strCache>
            </c:strRef>
          </c:cat>
          <c:val>
            <c:numRef>
              <c:f>'Res Nom (2)'!$C$18:$D$18</c:f>
              <c:numCache>
                <c:formatCode>#,##0</c:formatCode>
                <c:ptCount val="2"/>
                <c:pt idx="0">
                  <c:v>46385.930783609976</c:v>
                </c:pt>
                <c:pt idx="1">
                  <c:v>42701.841967609995</c:v>
                </c:pt>
              </c:numCache>
            </c:numRef>
          </c:val>
          <c:smooth val="1"/>
        </c:ser>
        <c:dLbls>
          <c:showVal val="1"/>
        </c:dLbls>
        <c:marker val="1"/>
        <c:axId val="47957120"/>
        <c:axId val="47958656"/>
      </c:lineChart>
      <c:catAx>
        <c:axId val="47933312"/>
        <c:scaling>
          <c:orientation val="minMax"/>
        </c:scaling>
        <c:axPos val="b"/>
        <c:numFmt formatCode="_(* #,##0_);_(* \(#,##0\);_(* &quot;-&quot;??_);_(@_)" sourceLinked="1"/>
        <c:majorTickMark val="cross"/>
        <c:tickLblPos val="nextTo"/>
        <c:txPr>
          <a:bodyPr rot="0" vert="horz"/>
          <a:lstStyle/>
          <a:p>
            <a:pPr>
              <a:defRPr sz="1600"/>
            </a:pPr>
            <a:endParaRPr lang="pt-BR"/>
          </a:p>
        </c:txPr>
        <c:crossAx val="47934848"/>
        <c:crossesAt val="0"/>
        <c:lblAlgn val="ctr"/>
        <c:lblOffset val="100"/>
        <c:tickLblSkip val="1"/>
        <c:tickMarkSkip val="1"/>
      </c:catAx>
      <c:valAx>
        <c:axId val="47934848"/>
        <c:scaling>
          <c:orientation val="minMax"/>
          <c:max val="5100"/>
          <c:min val="0"/>
        </c:scaling>
        <c:axPos val="l"/>
        <c:numFmt formatCode="#,##0" sourceLinked="0"/>
        <c:majorTickMark val="cross"/>
        <c:tickLblPos val="nextTo"/>
        <c:txPr>
          <a:bodyPr rot="0" vert="horz"/>
          <a:lstStyle/>
          <a:p>
            <a:pPr>
              <a:defRPr/>
            </a:pPr>
            <a:endParaRPr lang="pt-BR"/>
          </a:p>
        </c:txPr>
        <c:crossAx val="47933312"/>
        <c:crosses val="autoZero"/>
        <c:crossBetween val="between"/>
        <c:majorUnit val="500"/>
        <c:minorUnit val="100"/>
      </c:valAx>
      <c:catAx>
        <c:axId val="47957120"/>
        <c:scaling>
          <c:orientation val="minMax"/>
        </c:scaling>
        <c:delete val="1"/>
        <c:axPos val="b"/>
        <c:tickLblPos val="none"/>
        <c:crossAx val="47958656"/>
        <c:crosses val="autoZero"/>
        <c:lblAlgn val="ctr"/>
        <c:lblOffset val="100"/>
      </c:catAx>
      <c:valAx>
        <c:axId val="47958656"/>
        <c:scaling>
          <c:orientation val="minMax"/>
          <c:max val="47000"/>
          <c:min val="41000"/>
        </c:scaling>
        <c:axPos val="r"/>
        <c:numFmt formatCode="#,##0" sourceLinked="1"/>
        <c:tickLblPos val="nextTo"/>
        <c:txPr>
          <a:bodyPr rot="0" vert="horz"/>
          <a:lstStyle/>
          <a:p>
            <a:pPr>
              <a:defRPr/>
            </a:pPr>
            <a:endParaRPr lang="pt-BR"/>
          </a:p>
        </c:txPr>
        <c:crossAx val="47957120"/>
        <c:crosses val="max"/>
        <c:crossBetween val="between"/>
        <c:majorUnit val="500"/>
      </c:valAx>
    </c:plotArea>
    <c:plotVisOnly val="1"/>
    <c:dispBlanksAs val="gap"/>
  </c:chart>
  <c:spPr>
    <a:noFill/>
    <a:ln>
      <a:noFill/>
    </a:ln>
  </c:spPr>
  <c:txPr>
    <a:bodyPr/>
    <a:lstStyle/>
    <a:p>
      <a:pPr>
        <a:defRPr sz="1100" b="1"/>
      </a:pPr>
      <a:endParaRPr lang="pt-BR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26"/>
  <c:chart>
    <c:view3D>
      <c:hPercent val="60"/>
      <c:depthPercent val="100"/>
      <c:rAngAx val="1"/>
    </c:view3D>
    <c:plotArea>
      <c:layout>
        <c:manualLayout>
          <c:layoutTarget val="inner"/>
          <c:xMode val="edge"/>
          <c:yMode val="edge"/>
          <c:x val="9.3264248704664661E-3"/>
          <c:y val="1.5280135823429545E-2"/>
          <c:w val="0.98031088082901052"/>
          <c:h val="0.85908319185059423"/>
        </c:manualLayout>
      </c:layout>
      <c:bar3DChart>
        <c:barDir val="col"/>
        <c:grouping val="clustered"/>
        <c:ser>
          <c:idx val="0"/>
          <c:order val="0"/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127000" h="63500" prst="angle"/>
              <a:bevelB w="127000" h="63500" prst="angle"/>
            </a:sp3d>
          </c:spPr>
          <c:dPt>
            <c:idx val="1"/>
            <c:spPr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127000" h="63500" prst="angle"/>
                <a:bevelB w="127000" h="63500" prst="angle"/>
              </a:sp3d>
            </c:spPr>
          </c:dPt>
          <c:dPt>
            <c:idx val="2"/>
            <c:spPr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127000" h="63500" prst="angle"/>
                <a:bevelB w="127000" h="63500" prst="angle"/>
              </a:sp3d>
            </c:spPr>
          </c:dPt>
          <c:dPt>
            <c:idx val="3"/>
            <c:spPr>
              <a:solidFill>
                <a:srgbClr val="00B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127000" h="63500" prst="angle"/>
                <a:bevelB w="127000" h="63500" prst="angle"/>
              </a:sp3d>
            </c:spPr>
          </c:dPt>
          <c:dLbls>
            <c:dLbl>
              <c:idx val="0"/>
              <c:layout>
                <c:manualLayout>
                  <c:x val="2.8320672351189263E-2"/>
                  <c:y val="-4.8259383536310867E-2"/>
                </c:manualLayout>
              </c:layout>
              <c:showVal val="1"/>
            </c:dLbl>
            <c:dLbl>
              <c:idx val="1"/>
              <c:layout>
                <c:manualLayout>
                  <c:x val="1.30147824786151E-2"/>
                  <c:y val="-4.4669866181837631E-2"/>
                </c:manualLayout>
              </c:layout>
              <c:showVal val="1"/>
            </c:dLbl>
            <c:dLbl>
              <c:idx val="2"/>
              <c:layout>
                <c:manualLayout>
                  <c:x val="1.8779704350427681E-2"/>
                  <c:y val="-5.372600920640442E-2"/>
                </c:manualLayout>
              </c:layout>
              <c:showVal val="1"/>
            </c:dLbl>
            <c:dLbl>
              <c:idx val="3"/>
              <c:layout>
                <c:manualLayout>
                  <c:x val="1.8434063617695527E-2"/>
                  <c:y val="-3.9963103084101011E-2"/>
                </c:manualLayout>
              </c:layout>
              <c:showVal val="1"/>
            </c:dLbl>
            <c:dLbl>
              <c:idx val="4"/>
              <c:layout>
                <c:manualLayout>
                  <c:x val="1.6838045503379428E-2"/>
                  <c:y val="-2.7451305428927219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Val val="1"/>
          </c:dLbls>
          <c:cat>
            <c:strRef>
              <c:f>'R.Pagar'!$B$3:$B$6</c:f>
              <c:strCache>
                <c:ptCount val="4"/>
                <c:pt idx="0">
                  <c:v>Saldo Exercício Anterior</c:v>
                </c:pt>
                <c:pt idx="1">
                  <c:v>Pagamentos</c:v>
                </c:pt>
                <c:pt idx="2">
                  <c:v>Cancelamentos</c:v>
                </c:pt>
                <c:pt idx="3">
                  <c:v>Saldo a Pagar</c:v>
                </c:pt>
              </c:strCache>
            </c:strRef>
          </c:cat>
          <c:val>
            <c:numRef>
              <c:f>'R.Pagar'!$C$3:$C$6</c:f>
              <c:numCache>
                <c:formatCode>_(* #,##0_);_(* \(#,##0\);_(* "-"??_);_(@_)</c:formatCode>
                <c:ptCount val="4"/>
                <c:pt idx="0">
                  <c:v>2015.51172471</c:v>
                </c:pt>
                <c:pt idx="1">
                  <c:v>1584.3449806399951</c:v>
                </c:pt>
                <c:pt idx="2">
                  <c:v>203.20626693</c:v>
                </c:pt>
                <c:pt idx="3">
                  <c:v>227.96047714000031</c:v>
                </c:pt>
              </c:numCache>
            </c:numRef>
          </c:val>
        </c:ser>
        <c:dLbls>
          <c:showVal val="1"/>
        </c:dLbls>
        <c:shape val="box"/>
        <c:axId val="48062848"/>
        <c:axId val="48064384"/>
        <c:axId val="0"/>
      </c:bar3DChart>
      <c:catAx>
        <c:axId val="48062848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 sz="1400" b="1"/>
            </a:pPr>
            <a:endParaRPr lang="pt-BR"/>
          </a:p>
        </c:txPr>
        <c:crossAx val="48064384"/>
        <c:crosses val="autoZero"/>
        <c:auto val="1"/>
        <c:lblAlgn val="ctr"/>
        <c:lblOffset val="100"/>
        <c:tickLblSkip val="1"/>
        <c:tickMarkSkip val="1"/>
      </c:catAx>
      <c:valAx>
        <c:axId val="48064384"/>
        <c:scaling>
          <c:orientation val="minMax"/>
        </c:scaling>
        <c:delete val="1"/>
        <c:axPos val="l"/>
        <c:numFmt formatCode="_(* #,##0_);_(* \(#,##0\);_(* &quot;-&quot;??_);_(@_)" sourceLinked="1"/>
        <c:tickLblPos val="none"/>
        <c:crossAx val="48062848"/>
        <c:crosses val="autoZero"/>
        <c:crossBetween val="between"/>
      </c:valAx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27"/>
  <c:chart>
    <c:view3D>
      <c:hPercent val="60"/>
      <c:depthPercent val="100"/>
      <c:rAngAx val="1"/>
    </c:view3D>
    <c:sideWall>
      <c:spPr>
        <a:noFill/>
        <a:ln>
          <a:noFill/>
        </a:ln>
      </c:spPr>
    </c:sideWall>
    <c:backWall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7.2538860103627013E-3"/>
          <c:y val="1.5280135823429545E-2"/>
          <c:w val="0.98238341968911913"/>
          <c:h val="0.77758913412563668"/>
        </c:manualLayout>
      </c:layout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 prstMaterial="plastic">
              <a:bevelT w="114300" h="63500"/>
              <a:bevelB prst="angle"/>
            </a:sp3d>
          </c:spPr>
          <c:dPt>
            <c:idx val="3"/>
            <c:spPr>
              <a:solidFill>
                <a:srgbClr val="FFC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 prstMaterial="plastic">
                <a:bevelT w="114300" h="63500"/>
                <a:bevelB prst="angle"/>
              </a:sp3d>
            </c:spPr>
          </c:dPt>
          <c:dPt>
            <c:idx val="4"/>
            <c:spPr>
              <a:solidFill>
                <a:srgbClr val="C0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 prstMaterial="plastic">
                <a:bevelT w="114300" h="63500"/>
                <a:bevelB prst="angle"/>
              </a:sp3d>
            </c:spPr>
          </c:dPt>
          <c:dLbls>
            <c:dLbl>
              <c:idx val="0"/>
              <c:layout>
                <c:manualLayout>
                  <c:x val="2.032828797954659E-2"/>
                  <c:y val="-4.8516414225811648E-2"/>
                </c:manualLayout>
              </c:layout>
              <c:showVal val="1"/>
            </c:dLbl>
            <c:dLbl>
              <c:idx val="1"/>
              <c:layout>
                <c:manualLayout>
                  <c:x val="1.3193858539703281E-2"/>
                  <c:y val="-4.5548797062506412E-2"/>
                </c:manualLayout>
              </c:layout>
              <c:showVal val="1"/>
            </c:dLbl>
            <c:dLbl>
              <c:idx val="2"/>
              <c:layout>
                <c:manualLayout>
                  <c:x val="1.0204398025376335E-2"/>
                  <c:y val="-5.7067586415874713E-2"/>
                </c:manualLayout>
              </c:layout>
              <c:showVal val="1"/>
            </c:dLbl>
            <c:dLbl>
              <c:idx val="3"/>
              <c:layout>
                <c:manualLayout>
                  <c:x val="1.1118382222947509E-2"/>
                  <c:y val="-4.5331515224434002E-2"/>
                </c:manualLayout>
              </c:layout>
              <c:showVal val="1"/>
            </c:dLbl>
            <c:dLbl>
              <c:idx val="4"/>
              <c:layout>
                <c:manualLayout>
                  <c:x val="8.3707723063115008E-3"/>
                  <c:y val="-4.5697275955955512E-2"/>
                </c:manualLayout>
              </c:layout>
              <c:showVal val="1"/>
            </c:dLbl>
            <c:showVal val="1"/>
          </c:dLbls>
          <c:cat>
            <c:strRef>
              <c:f>'Div Consol'!$B$2:$B$6</c:f>
              <c:strCache>
                <c:ptCount val="5"/>
                <c:pt idx="0">
                  <c:v>Dívida Consolidada Líquida Atual</c:v>
                </c:pt>
                <c:pt idx="1">
                  <c:v>Dívida Consolidada Líquida na Trajetória</c:v>
                </c:pt>
                <c:pt idx="2">
                  <c:v>Dívida Consolidada Líquida (1,2)</c:v>
                </c:pt>
                <c:pt idx="3">
                  <c:v>Diferença Atual - Trajetória</c:v>
                </c:pt>
                <c:pt idx="4">
                  <c:v>Diferença Atual - Limite (1,2) </c:v>
                </c:pt>
              </c:strCache>
            </c:strRef>
          </c:cat>
          <c:val>
            <c:numRef>
              <c:f>'Div Consol'!$C$2:$C$6</c:f>
              <c:numCache>
                <c:formatCode>_(* #,##0_);_(* \(#,##0\);_(* "-"??_);_(@_)</c:formatCode>
                <c:ptCount val="5"/>
                <c:pt idx="0">
                  <c:v>43083.629927459995</c:v>
                </c:pt>
                <c:pt idx="1">
                  <c:v>33343.601045543204</c:v>
                </c:pt>
                <c:pt idx="2">
                  <c:v>25701.645204683999</c:v>
                </c:pt>
                <c:pt idx="3">
                  <c:v>9740.0288819166308</c:v>
                </c:pt>
                <c:pt idx="4">
                  <c:v>17381.984722776029</c:v>
                </c:pt>
              </c:numCache>
            </c:numRef>
          </c:val>
        </c:ser>
        <c:dLbls>
          <c:showVal val="1"/>
        </c:dLbls>
        <c:shape val="box"/>
        <c:axId val="48101632"/>
        <c:axId val="47980544"/>
        <c:axId val="0"/>
      </c:bar3DChart>
      <c:catAx>
        <c:axId val="48101632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 sz="1100"/>
            </a:pPr>
            <a:endParaRPr lang="pt-BR"/>
          </a:p>
        </c:txPr>
        <c:crossAx val="47980544"/>
        <c:crosses val="autoZero"/>
        <c:auto val="1"/>
        <c:lblAlgn val="ctr"/>
        <c:lblOffset val="100"/>
        <c:tickLblSkip val="1"/>
        <c:tickMarkSkip val="1"/>
      </c:catAx>
      <c:valAx>
        <c:axId val="47980544"/>
        <c:scaling>
          <c:orientation val="minMax"/>
        </c:scaling>
        <c:axPos val="l"/>
        <c:numFmt formatCode="_(* #,##0_);_(* \(#,##0\);_(* &quot;-&quot;??_);_(@_)" sourceLinked="1"/>
        <c:tickLblPos val="nextTo"/>
        <c:crossAx val="48101632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</c:chart>
  <c:txPr>
    <a:bodyPr/>
    <a:lstStyle/>
    <a:p>
      <a:pPr>
        <a:defRPr sz="1200" b="1"/>
      </a:pPr>
      <a:endParaRPr lang="pt-BR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>
        <c:manualLayout>
          <c:layoutTarget val="inner"/>
          <c:xMode val="edge"/>
          <c:yMode val="edge"/>
          <c:x val="7.3030573190224185E-2"/>
          <c:y val="5.5837927496907934E-2"/>
          <c:w val="0.91243489241271292"/>
          <c:h val="0.7239996548384946"/>
        </c:manualLayout>
      </c:layout>
      <c:lineChart>
        <c:grouping val="standard"/>
        <c:ser>
          <c:idx val="0"/>
          <c:order val="0"/>
          <c:tx>
            <c:strRef>
              <c:f>'Limite Dívida'!$B$6</c:f>
              <c:strCache>
                <c:ptCount val="1"/>
                <c:pt idx="0">
                  <c:v>Limite de Endividamento</c:v>
                </c:pt>
              </c:strCache>
            </c:strRef>
          </c:tx>
          <c:spPr>
            <a:ln w="31750"/>
          </c:spPr>
          <c:marker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5"/>
              <c:delete val="1"/>
            </c:dLbl>
            <c:dLbl>
              <c:idx val="7"/>
              <c:delete val="1"/>
            </c:dLbl>
            <c:dLbl>
              <c:idx val="8"/>
              <c:numFmt formatCode="0%" sourceLinked="0"/>
              <c:spPr>
                <a:noFill/>
              </c:spPr>
              <c:txPr>
                <a:bodyPr/>
                <a:lstStyle/>
                <a:p>
                  <a:pPr>
                    <a:defRPr sz="1100" b="1"/>
                  </a:pPr>
                  <a:endParaRPr lang="pt-BR"/>
                </a:p>
              </c:txPr>
            </c:dLbl>
            <c:dLbl>
              <c:idx val="9"/>
              <c:delete val="1"/>
            </c:dLbl>
            <c:dLbl>
              <c:idx val="11"/>
              <c:delete val="1"/>
            </c:dLbl>
            <c:dLbl>
              <c:idx val="13"/>
              <c:delete val="1"/>
            </c:dLbl>
            <c:numFmt formatCode="0%" sourceLinked="0"/>
            <c:txPr>
              <a:bodyPr/>
              <a:lstStyle/>
              <a:p>
                <a:pPr>
                  <a:defRPr sz="1100"/>
                </a:pPr>
                <a:endParaRPr lang="pt-BR"/>
              </a:p>
            </c:txPr>
            <c:dLblPos val="b"/>
            <c:showVal val="1"/>
          </c:dLbls>
          <c:cat>
            <c:strRef>
              <c:f>'Limite Dívida'!$C$5:$R$5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AGO/2009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strCache>
            </c:strRef>
          </c:cat>
          <c:val>
            <c:numRef>
              <c:f>'Limite Dívida'!$C$6:$R$6</c:f>
              <c:numCache>
                <c:formatCode>0.00%</c:formatCode>
                <c:ptCount val="16"/>
                <c:pt idx="0">
                  <c:v>1.9268000000000001</c:v>
                </c:pt>
                <c:pt idx="1">
                  <c:v>1.8812</c:v>
                </c:pt>
                <c:pt idx="2">
                  <c:v>1.8325</c:v>
                </c:pt>
                <c:pt idx="3">
                  <c:v>1.7838999999999985</c:v>
                </c:pt>
                <c:pt idx="4">
                  <c:v>1.7351999999999987</c:v>
                </c:pt>
                <c:pt idx="5">
                  <c:v>1.6866000000000001</c:v>
                </c:pt>
                <c:pt idx="6">
                  <c:v>1.6378999999999986</c:v>
                </c:pt>
                <c:pt idx="7">
                  <c:v>1.5891999999999986</c:v>
                </c:pt>
                <c:pt idx="8">
                  <c:v>1.5406</c:v>
                </c:pt>
                <c:pt idx="9">
                  <c:v>1.491899999999998</c:v>
                </c:pt>
                <c:pt idx="10">
                  <c:v>1.4432999999999983</c:v>
                </c:pt>
                <c:pt idx="11">
                  <c:v>1.3946000000000001</c:v>
                </c:pt>
                <c:pt idx="12">
                  <c:v>1.3460000000000001</c:v>
                </c:pt>
                <c:pt idx="13">
                  <c:v>1.2972999999999986</c:v>
                </c:pt>
                <c:pt idx="14">
                  <c:v>1.2486999999999986</c:v>
                </c:pt>
                <c:pt idx="15">
                  <c:v>1.2</c:v>
                </c:pt>
              </c:numCache>
            </c:numRef>
          </c:val>
        </c:ser>
        <c:ser>
          <c:idx val="1"/>
          <c:order val="1"/>
          <c:tx>
            <c:strRef>
              <c:f>'Limite Dívida'!$B$7</c:f>
              <c:strCache>
                <c:ptCount val="1"/>
                <c:pt idx="0">
                  <c:v>Trajetória Real</c:v>
                </c:pt>
              </c:strCache>
            </c:strRef>
          </c:tx>
          <c:spPr>
            <a:ln w="31750"/>
          </c:spPr>
          <c:marker>
            <c:symbol val="square"/>
            <c:size val="6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4.5897646428704246E-2"/>
                  <c:y val="-4.6723432506909093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6.1631569550852056E-2"/>
                  <c:y val="-3.6741750088988251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3.5675560376558481E-2"/>
                  <c:y val="-3.1629469883143586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2.0053729956826031E-2"/>
                  <c:y val="-3.8374934508644862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3.4354120006555175E-2"/>
                  <c:y val="-3.7998896634735942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3.3304128445209219E-2"/>
                  <c:y val="-3.670869327606209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3.1711239266548619E-2"/>
                  <c:y val="-3.5875754384205212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3.4761313146008936E-2"/>
                  <c:y val="-3.1212879899853264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1.0101846884080157E-2"/>
                  <c:y val="-3.5222950570524769E-2"/>
                </c:manualLayout>
              </c:layout>
              <c:numFmt formatCode="0%" sourceLinked="0"/>
              <c:spPr>
                <a:noFill/>
              </c:spPr>
              <c:txPr>
                <a:bodyPr/>
                <a:lstStyle/>
                <a:p>
                  <a:pPr>
                    <a:defRPr sz="1100" b="1" baseline="0"/>
                  </a:pPr>
                  <a:endParaRPr lang="pt-BR"/>
                </a:p>
              </c:txPr>
              <c:dLblPos val="r"/>
              <c:showVal val="1"/>
            </c:dLbl>
            <c:numFmt formatCode="0%" sourceLinked="0"/>
            <c:txPr>
              <a:bodyPr/>
              <a:lstStyle/>
              <a:p>
                <a:pPr>
                  <a:defRPr sz="1100" baseline="0"/>
                </a:pPr>
                <a:endParaRPr lang="pt-BR"/>
              </a:p>
            </c:txPr>
            <c:dLblPos val="b"/>
            <c:showVal val="1"/>
          </c:dLbls>
          <c:cat>
            <c:strRef>
              <c:f>'Limite Dívida'!$C$5:$R$5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AGO/2009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strCache>
            </c:strRef>
          </c:cat>
          <c:val>
            <c:numRef>
              <c:f>'Limite Dívida'!$C$7:$R$7</c:f>
              <c:numCache>
                <c:formatCode>0.00%</c:formatCode>
                <c:ptCount val="16"/>
                <c:pt idx="0">
                  <c:v>1.9268000000000001</c:v>
                </c:pt>
                <c:pt idx="1">
                  <c:v>2.3619999999999997</c:v>
                </c:pt>
                <c:pt idx="2">
                  <c:v>2.4478</c:v>
                </c:pt>
                <c:pt idx="3">
                  <c:v>2.4645000000000001</c:v>
                </c:pt>
                <c:pt idx="4">
                  <c:v>2.2115</c:v>
                </c:pt>
                <c:pt idx="5">
                  <c:v>1.9660000000000013</c:v>
                </c:pt>
                <c:pt idx="6">
                  <c:v>1.8952</c:v>
                </c:pt>
                <c:pt idx="7">
                  <c:v>2.0369999999999977</c:v>
                </c:pt>
                <c:pt idx="8">
                  <c:v>2.0115582291023877</c:v>
                </c:pt>
              </c:numCache>
            </c:numRef>
          </c:val>
        </c:ser>
        <c:dLbls>
          <c:showVal val="1"/>
        </c:dLbls>
        <c:marker val="1"/>
        <c:axId val="48035328"/>
        <c:axId val="48036864"/>
      </c:lineChart>
      <c:catAx>
        <c:axId val="480353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48036864"/>
        <c:crosses val="autoZero"/>
        <c:auto val="1"/>
        <c:lblAlgn val="ctr"/>
        <c:lblOffset val="100"/>
      </c:catAx>
      <c:valAx>
        <c:axId val="48036864"/>
        <c:scaling>
          <c:orientation val="minMax"/>
        </c:scaling>
        <c:axPos val="l"/>
        <c:numFmt formatCode="0.00%" sourceLinked="1"/>
        <c:tickLblPos val="nextTo"/>
        <c:txPr>
          <a:bodyPr/>
          <a:lstStyle/>
          <a:p>
            <a:pPr>
              <a:defRPr sz="1200" b="1"/>
            </a:pPr>
            <a:endParaRPr lang="pt-BR"/>
          </a:p>
        </c:txPr>
        <c:crossAx val="480353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5486802955124682"/>
          <c:y val="0.94179348326020962"/>
          <c:w val="0.48734957149590741"/>
          <c:h val="5.8206516739790354E-2"/>
        </c:manualLayout>
      </c:layout>
      <c:txPr>
        <a:bodyPr/>
        <a:lstStyle/>
        <a:p>
          <a:pPr>
            <a:defRPr sz="1400" b="1"/>
          </a:pPr>
          <a:endParaRPr lang="pt-BR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Variação Real da Receita Total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Plan1!$A$87</c:f>
              <c:strCache>
                <c:ptCount val="1"/>
                <c:pt idx="0">
                  <c:v>Receita Total</c:v>
                </c:pt>
              </c:strCache>
            </c:strRef>
          </c:tx>
          <c:spPr>
            <a:ln w="41275"/>
          </c:spPr>
          <c:marker>
            <c:symbol val="square"/>
            <c:size val="5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1"/>
              <c:layout>
                <c:manualLayout>
                  <c:x val="-3.7201443569554085E-2"/>
                  <c:y val="-7.4678338527291832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1.7756999125109359E-2"/>
                  <c:y val="-6.0765297589355734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2.9930008748906452E-3"/>
                  <c:y val="-4.6300031611791618E-3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pt-BR"/>
              </a:p>
            </c:txPr>
            <c:dLblPos val="t"/>
            <c:showVal val="1"/>
          </c:dLbls>
          <c:cat>
            <c:strRef>
              <c:f>Plan1!$S$84:$V$84</c:f>
              <c:strCache>
                <c:ptCount val="4"/>
                <c:pt idx="0">
                  <c:v>2006/05</c:v>
                </c:pt>
                <c:pt idx="1">
                  <c:v>2007/06</c:v>
                </c:pt>
                <c:pt idx="2">
                  <c:v>2008/07</c:v>
                </c:pt>
                <c:pt idx="3">
                  <c:v>2009/08</c:v>
                </c:pt>
              </c:strCache>
            </c:strRef>
          </c:cat>
          <c:val>
            <c:numRef>
              <c:f>Plan1!$S$87:$V$87</c:f>
              <c:numCache>
                <c:formatCode>0.0%</c:formatCode>
                <c:ptCount val="4"/>
                <c:pt idx="0">
                  <c:v>0.14961004786849258</c:v>
                </c:pt>
                <c:pt idx="1">
                  <c:v>6.4643680233824732E-2</c:v>
                </c:pt>
                <c:pt idx="2">
                  <c:v>7.8475283204444191E-2</c:v>
                </c:pt>
                <c:pt idx="3">
                  <c:v>-1.953942640753982E-2</c:v>
                </c:pt>
              </c:numCache>
            </c:numRef>
          </c:val>
        </c:ser>
        <c:marker val="1"/>
        <c:axId val="41350272"/>
        <c:axId val="41351808"/>
      </c:lineChart>
      <c:catAx>
        <c:axId val="41350272"/>
        <c:scaling>
          <c:orientation val="minMax"/>
        </c:scaling>
        <c:axPos val="b"/>
        <c:tickLblPos val="low"/>
        <c:txPr>
          <a:bodyPr/>
          <a:lstStyle/>
          <a:p>
            <a:pPr>
              <a:defRPr sz="1100" b="1"/>
            </a:pPr>
            <a:endParaRPr lang="pt-BR"/>
          </a:p>
        </c:txPr>
        <c:crossAx val="41351808"/>
        <c:crosses val="autoZero"/>
        <c:auto val="1"/>
        <c:lblAlgn val="ctr"/>
        <c:lblOffset val="100"/>
      </c:catAx>
      <c:valAx>
        <c:axId val="41351808"/>
        <c:scaling>
          <c:orientation val="minMax"/>
        </c:scaling>
        <c:axPos val="l"/>
        <c:numFmt formatCode="0.0%" sourceLinked="1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41350272"/>
        <c:crosses val="autoZero"/>
        <c:crossBetween val="between"/>
        <c:majorUnit val="4.0000000000000022E-2"/>
        <c:minorUnit val="4.0000000000000114E-3"/>
      </c:valAx>
      <c:spPr>
        <a:noFill/>
        <a:ln>
          <a:noFill/>
        </a:ln>
      </c:spPr>
    </c:plotArea>
    <c:legend>
      <c:legendPos val="b"/>
      <c:layout/>
      <c:txPr>
        <a:bodyPr/>
        <a:lstStyle/>
        <a:p>
          <a:pPr>
            <a:defRPr sz="1200" b="1"/>
          </a:pPr>
          <a:endParaRPr lang="pt-BR"/>
        </a:p>
      </c:txPr>
    </c:legend>
    <c:plotVisOnly val="1"/>
  </c:chart>
  <c:spPr>
    <a:noFill/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plotArea>
      <c:layout>
        <c:manualLayout>
          <c:layoutTarget val="inner"/>
          <c:xMode val="edge"/>
          <c:yMode val="edge"/>
          <c:x val="8.1683167982380581E-2"/>
          <c:y val="1.8264192384146147E-2"/>
          <c:w val="0.41056393889339943"/>
          <c:h val="0.80233323955336255"/>
        </c:manualLayout>
      </c:layout>
      <c:lineChart>
        <c:grouping val="standard"/>
        <c:ser>
          <c:idx val="0"/>
          <c:order val="0"/>
          <c:tx>
            <c:strRef>
              <c:f>'segundo quadrimestre'!$A$117</c:f>
              <c:strCache>
                <c:ptCount val="1"/>
                <c:pt idx="0">
                  <c:v>IPTU</c:v>
                </c:pt>
              </c:strCache>
            </c:strRef>
          </c:tx>
          <c:spPr>
            <a:ln w="31750"/>
          </c:spPr>
          <c:marker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dLblPos val="b"/>
            <c:showVal val="1"/>
          </c:dLbls>
          <c:cat>
            <c:numRef>
              <c:f>'segundo quadrimestre'!$B$115:$G$115</c:f>
              <c:numCache>
                <c:formatCode>General</c:formatCode>
                <c:ptCount val="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'segundo quadrimestre'!$B$117:$G$117</c:f>
              <c:numCache>
                <c:formatCode>_(* #,##0_);_(* \(#,##0\);_(* "-"??_);_(@_)</c:formatCode>
                <c:ptCount val="6"/>
                <c:pt idx="0">
                  <c:v>1664.1588850000001</c:v>
                </c:pt>
                <c:pt idx="1">
                  <c:v>1871.7586800000001</c:v>
                </c:pt>
                <c:pt idx="2">
                  <c:v>2121.5155750000022</c:v>
                </c:pt>
                <c:pt idx="3">
                  <c:v>2215.659355895275</c:v>
                </c:pt>
                <c:pt idx="4">
                  <c:v>2276.7823340294999</c:v>
                </c:pt>
                <c:pt idx="5">
                  <c:v>2484.2031220600002</c:v>
                </c:pt>
              </c:numCache>
            </c:numRef>
          </c:val>
        </c:ser>
        <c:ser>
          <c:idx val="1"/>
          <c:order val="1"/>
          <c:tx>
            <c:strRef>
              <c:f>'segundo quadrimestre'!$A$118</c:f>
              <c:strCache>
                <c:ptCount val="1"/>
                <c:pt idx="0">
                  <c:v>ISS</c:v>
                </c:pt>
              </c:strCache>
            </c:strRef>
          </c:tx>
          <c:spPr>
            <a:ln w="31750"/>
          </c:spPr>
          <c:marker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dLblPos val="t"/>
            <c:showVal val="1"/>
          </c:dLbls>
          <c:cat>
            <c:numRef>
              <c:f>'segundo quadrimestre'!$B$115:$G$115</c:f>
              <c:numCache>
                <c:formatCode>General</c:formatCode>
                <c:ptCount val="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'segundo quadrimestre'!$B$118:$G$118</c:f>
              <c:numCache>
                <c:formatCode>_(* #,##0_);_(* \(#,##0\);_(* "-"??_);_(@_)</c:formatCode>
                <c:ptCount val="6"/>
                <c:pt idx="0">
                  <c:v>1660.3122149999963</c:v>
                </c:pt>
                <c:pt idx="1">
                  <c:v>1974.1810199999998</c:v>
                </c:pt>
                <c:pt idx="2">
                  <c:v>2606.7363249999999</c:v>
                </c:pt>
                <c:pt idx="3">
                  <c:v>3039.6629934954999</c:v>
                </c:pt>
                <c:pt idx="4">
                  <c:v>3607.3740894305001</c:v>
                </c:pt>
                <c:pt idx="5">
                  <c:v>3803.4935278400126</c:v>
                </c:pt>
              </c:numCache>
            </c:numRef>
          </c:val>
        </c:ser>
        <c:ser>
          <c:idx val="2"/>
          <c:order val="2"/>
          <c:tx>
            <c:strRef>
              <c:f>'segundo quadrimestre'!$A$119</c:f>
              <c:strCache>
                <c:ptCount val="1"/>
                <c:pt idx="0">
                  <c:v>ITBI</c:v>
                </c:pt>
              </c:strCache>
            </c:strRef>
          </c:tx>
          <c:spPr>
            <a:ln w="34925"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dLblPos val="t"/>
            <c:showVal val="1"/>
          </c:dLbls>
          <c:cat>
            <c:numRef>
              <c:f>'segundo quadrimestre'!$B$115:$G$115</c:f>
              <c:numCache>
                <c:formatCode>General</c:formatCode>
                <c:ptCount val="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'segundo quadrimestre'!$B$119:$G$119</c:f>
              <c:numCache>
                <c:formatCode>_(* #,##0_);_(* \(#,##0\);_(* "-"??_);_(@_)</c:formatCode>
                <c:ptCount val="6"/>
                <c:pt idx="0">
                  <c:v>156.30659999999997</c:v>
                </c:pt>
                <c:pt idx="1">
                  <c:v>187.05830000000049</c:v>
                </c:pt>
                <c:pt idx="2">
                  <c:v>252.71820000000002</c:v>
                </c:pt>
                <c:pt idx="3">
                  <c:v>335.16352523999996</c:v>
                </c:pt>
                <c:pt idx="4">
                  <c:v>461.67831889999923</c:v>
                </c:pt>
                <c:pt idx="5">
                  <c:v>418.33097964999922</c:v>
                </c:pt>
              </c:numCache>
            </c:numRef>
          </c:val>
        </c:ser>
        <c:marker val="1"/>
        <c:axId val="41584128"/>
        <c:axId val="41585664"/>
      </c:lineChart>
      <c:catAx>
        <c:axId val="415841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41585664"/>
        <c:crosses val="autoZero"/>
        <c:auto val="1"/>
        <c:lblAlgn val="ctr"/>
        <c:lblOffset val="100"/>
      </c:catAx>
      <c:valAx>
        <c:axId val="41585664"/>
        <c:scaling>
          <c:orientation val="minMax"/>
        </c:scaling>
        <c:axPos val="l"/>
        <c:numFmt formatCode="_(* #,##0_);_(* \(#,##0\);_(* &quot;-&quot;??_);_(@_)" sourceLinked="1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41584128"/>
        <c:crosses val="autoZero"/>
        <c:crossBetween val="between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22434267010087997"/>
          <c:y val="0.91571942011851348"/>
          <c:w val="0.54094436201088325"/>
          <c:h val="6.6794363471890564E-2"/>
        </c:manualLayout>
      </c:layout>
      <c:txPr>
        <a:bodyPr/>
        <a:lstStyle/>
        <a:p>
          <a:pPr>
            <a:defRPr sz="1400" b="1"/>
          </a:pPr>
          <a:endParaRPr lang="pt-BR"/>
        </a:p>
      </c:txPr>
    </c:legend>
    <c:plotVisOnly val="1"/>
  </c:chart>
  <c:spPr>
    <a:noFill/>
    <a:ln>
      <a:noFill/>
    </a:ln>
  </c:sp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18"/>
  <c:chart>
    <c:autoTitleDeleted val="1"/>
    <c:plotArea>
      <c:layout>
        <c:manualLayout>
          <c:layoutTarget val="inner"/>
          <c:xMode val="edge"/>
          <c:yMode val="edge"/>
          <c:x val="9.3223059347797548E-3"/>
          <c:y val="3.3552636759224604E-2"/>
          <c:w val="0.92162755723061962"/>
          <c:h val="0.83443939473113438"/>
        </c:manualLayout>
      </c:layout>
      <c:lineChart>
        <c:grouping val="standard"/>
        <c:ser>
          <c:idx val="0"/>
          <c:order val="0"/>
          <c:tx>
            <c:strRef>
              <c:f>'segundo quadrimestre'!$A$5</c:f>
              <c:strCache>
                <c:ptCount val="1"/>
                <c:pt idx="0">
                  <c:v>IPTU</c:v>
                </c:pt>
              </c:strCache>
            </c:strRef>
          </c:tx>
          <c:spPr>
            <a:ln w="34925"/>
          </c:spPr>
          <c:marker>
            <c:symbol val="diamond"/>
            <c:size val="7"/>
            <c:spPr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marker>
          <c:dLbls>
            <c:dLbl>
              <c:idx val="0"/>
              <c:layout>
                <c:manualLayout>
                  <c:x val="-4.1691900177948438E-2"/>
                  <c:y val="-3.5378693900281998E-2"/>
                </c:manualLayout>
              </c:layout>
              <c:dLblPos val="r"/>
              <c:showVal val="1"/>
            </c:dLbl>
            <c:dLblPos val="b"/>
            <c:showVal val="1"/>
          </c:dLbls>
          <c:cat>
            <c:strRef>
              <c:f>'segundo quadrimestre'!$S$3:$W$3</c:f>
              <c:strCache>
                <c:ptCount val="5"/>
                <c:pt idx="0">
                  <c:v>2009/08</c:v>
                </c:pt>
                <c:pt idx="1">
                  <c:v>2008/07</c:v>
                </c:pt>
                <c:pt idx="2">
                  <c:v>2007/06</c:v>
                </c:pt>
                <c:pt idx="3">
                  <c:v>2006/05</c:v>
                </c:pt>
                <c:pt idx="4">
                  <c:v>2005/04</c:v>
                </c:pt>
              </c:strCache>
            </c:strRef>
          </c:cat>
          <c:val>
            <c:numRef>
              <c:f>'segundo quadrimestre'!$S$5:$W$5</c:f>
              <c:numCache>
                <c:formatCode>0.0%</c:formatCode>
                <c:ptCount val="5"/>
                <c:pt idx="0">
                  <c:v>3.4963304884833242E-2</c:v>
                </c:pt>
                <c:pt idx="1">
                  <c:v>-2.2890713762866867E-2</c:v>
                </c:pt>
                <c:pt idx="2">
                  <c:v>1.1256555072348687E-2</c:v>
                </c:pt>
                <c:pt idx="3">
                  <c:v>8.0853812064354047E-2</c:v>
                </c:pt>
                <c:pt idx="4">
                  <c:v>4.8455476623780795E-2</c:v>
                </c:pt>
              </c:numCache>
            </c:numRef>
          </c:val>
        </c:ser>
        <c:ser>
          <c:idx val="1"/>
          <c:order val="1"/>
          <c:tx>
            <c:strRef>
              <c:f>'segundo quadrimestre'!$A$6</c:f>
              <c:strCache>
                <c:ptCount val="1"/>
                <c:pt idx="0">
                  <c:v>ISS</c:v>
                </c:pt>
              </c:strCache>
            </c:strRef>
          </c:tx>
          <c:spPr>
            <a:ln w="34925"/>
          </c:spPr>
          <c:marker>
            <c:symbol val="square"/>
            <c:size val="7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3.8868202730572898E-2"/>
                  <c:y val="3.3833238248560063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1.4388489208633171E-2"/>
                  <c:y val="4.3986254295532733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1.8792151015013473E-2"/>
                  <c:y val="-2.4586035256050048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6.7878759302017824E-3"/>
                  <c:y val="7.6225299135265429E-3"/>
                </c:manualLayout>
              </c:layout>
              <c:dLblPos val="r"/>
              <c:showVal val="1"/>
            </c:dLbl>
            <c:dLblPos val="r"/>
            <c:showVal val="1"/>
          </c:dLbls>
          <c:cat>
            <c:strRef>
              <c:f>'segundo quadrimestre'!$S$3:$W$3</c:f>
              <c:strCache>
                <c:ptCount val="5"/>
                <c:pt idx="0">
                  <c:v>2009/08</c:v>
                </c:pt>
                <c:pt idx="1">
                  <c:v>2008/07</c:v>
                </c:pt>
                <c:pt idx="2">
                  <c:v>2007/06</c:v>
                </c:pt>
                <c:pt idx="3">
                  <c:v>2006/05</c:v>
                </c:pt>
                <c:pt idx="4">
                  <c:v>2005/04</c:v>
                </c:pt>
              </c:strCache>
            </c:strRef>
          </c:cat>
          <c:val>
            <c:numRef>
              <c:f>'segundo quadrimestre'!$S$6:$W$6</c:f>
              <c:numCache>
                <c:formatCode>0.0%</c:formatCode>
                <c:ptCount val="5"/>
                <c:pt idx="0">
                  <c:v>2.3148009321189988E-3</c:v>
                </c:pt>
                <c:pt idx="1">
                  <c:v>0.12605712638588362</c:v>
                </c:pt>
                <c:pt idx="2">
                  <c:v>0.12816640778970778</c:v>
                </c:pt>
                <c:pt idx="3">
                  <c:v>0.2617979716971679</c:v>
                </c:pt>
                <c:pt idx="4">
                  <c:v>0.10869331339232978</c:v>
                </c:pt>
              </c:numCache>
            </c:numRef>
          </c:val>
        </c:ser>
        <c:ser>
          <c:idx val="2"/>
          <c:order val="2"/>
          <c:tx>
            <c:strRef>
              <c:f>'segundo quadrimestre'!$A$7</c:f>
              <c:strCache>
                <c:ptCount val="1"/>
                <c:pt idx="0">
                  <c:v>ITBI</c:v>
                </c:pt>
              </c:strCache>
            </c:strRef>
          </c:tx>
          <c:spPr>
            <a:ln w="34925">
              <a:solidFill>
                <a:srgbClr val="FFC000"/>
              </a:solidFill>
            </a:ln>
          </c:spPr>
          <c:marker>
            <c:symbol val="triangle"/>
            <c:size val="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Pos val="t"/>
            <c:showVal val="1"/>
          </c:dLbls>
          <c:cat>
            <c:strRef>
              <c:f>'segundo quadrimestre'!$S$3:$W$3</c:f>
              <c:strCache>
                <c:ptCount val="5"/>
                <c:pt idx="0">
                  <c:v>2009/08</c:v>
                </c:pt>
                <c:pt idx="1">
                  <c:v>2008/07</c:v>
                </c:pt>
                <c:pt idx="2">
                  <c:v>2007/06</c:v>
                </c:pt>
                <c:pt idx="3">
                  <c:v>2006/05</c:v>
                </c:pt>
                <c:pt idx="4">
                  <c:v>2005/04</c:v>
                </c:pt>
              </c:strCache>
            </c:strRef>
          </c:cat>
          <c:val>
            <c:numRef>
              <c:f>'segundo quadrimestre'!$S$7:$W$7</c:f>
              <c:numCache>
                <c:formatCode>0.0%</c:formatCode>
                <c:ptCount val="5"/>
                <c:pt idx="0">
                  <c:v>-0.13874029092498671</c:v>
                </c:pt>
                <c:pt idx="1">
                  <c:v>0.30735102175221024</c:v>
                </c:pt>
                <c:pt idx="2">
                  <c:v>0.28250455493289123</c:v>
                </c:pt>
                <c:pt idx="3">
                  <c:v>0.29241522381100332</c:v>
                </c:pt>
                <c:pt idx="4">
                  <c:v>0.11419523563776136</c:v>
                </c:pt>
              </c:numCache>
            </c:numRef>
          </c:val>
        </c:ser>
        <c:marker val="1"/>
        <c:axId val="42509824"/>
        <c:axId val="42511360"/>
      </c:lineChart>
      <c:catAx>
        <c:axId val="42509824"/>
        <c:scaling>
          <c:orientation val="maxMin"/>
        </c:scaling>
        <c:axPos val="b"/>
        <c:numFmt formatCode="General" sourceLinked="1"/>
        <c:tickLblPos val="low"/>
        <c:crossAx val="42511360"/>
        <c:crosses val="autoZero"/>
        <c:auto val="1"/>
        <c:lblAlgn val="ctr"/>
        <c:lblOffset val="100"/>
      </c:catAx>
      <c:valAx>
        <c:axId val="42511360"/>
        <c:scaling>
          <c:orientation val="minMax"/>
          <c:min val="-0.2"/>
        </c:scaling>
        <c:axPos val="r"/>
        <c:numFmt formatCode="0.0%" sourceLinked="1"/>
        <c:tickLblPos val="nextTo"/>
        <c:crossAx val="42509824"/>
        <c:crosses val="autoZero"/>
        <c:crossBetween val="between"/>
        <c:majorUnit val="0.1"/>
      </c:valAx>
      <c:spPr>
        <a:noFill/>
        <a:ln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200"/>
      </a:pPr>
      <a:endParaRPr lang="pt-BR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18"/>
  <c:chart>
    <c:autoTitleDeleted val="1"/>
    <c:plotArea>
      <c:layout>
        <c:manualLayout>
          <c:layoutTarget val="inner"/>
          <c:xMode val="edge"/>
          <c:yMode val="edge"/>
          <c:x val="7.5376729741243306E-2"/>
          <c:y val="7.8165481330962724E-2"/>
          <c:w val="0.89670005908947426"/>
          <c:h val="0.80080899161798325"/>
        </c:manualLayout>
      </c:layout>
      <c:lineChart>
        <c:grouping val="standard"/>
        <c:ser>
          <c:idx val="0"/>
          <c:order val="0"/>
          <c:tx>
            <c:strRef>
              <c:f>'segundo quadrimestre'!$A$39</c:f>
              <c:strCache>
                <c:ptCount val="1"/>
                <c:pt idx="0">
                  <c:v>FPM (*)</c:v>
                </c:pt>
              </c:strCache>
            </c:strRef>
          </c:tx>
          <c:spPr>
            <a:ln w="34925"/>
          </c:spPr>
          <c:marker>
            <c:spPr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marker>
          <c:dLbls>
            <c:dLbl>
              <c:idx val="0"/>
              <c:layout>
                <c:manualLayout>
                  <c:x val="-5.9321954728473715E-2"/>
                  <c:y val="4.5698924731182804E-2"/>
                </c:manualLayout>
              </c:layout>
              <c:showVal val="1"/>
            </c:dLbl>
            <c:dLbl>
              <c:idx val="2"/>
              <c:layout>
                <c:manualLayout>
                  <c:x val="-5.9902495792745671E-3"/>
                  <c:y val="5.3763440860215179E-3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5.7591623036649463E-2"/>
                  <c:y val="-3.4946236559139782E-2"/>
                </c:manualLayout>
              </c:layout>
              <c:dLblPos val="r"/>
              <c:showVal val="1"/>
            </c:dLbl>
            <c:showVal val="1"/>
          </c:dLbls>
          <c:cat>
            <c:strRef>
              <c:f>'segundo quadrimestre'!$S$37:$W$37</c:f>
              <c:strCache>
                <c:ptCount val="5"/>
                <c:pt idx="0">
                  <c:v>2009/08</c:v>
                </c:pt>
                <c:pt idx="1">
                  <c:v>2008/07</c:v>
                </c:pt>
                <c:pt idx="2">
                  <c:v>2007/06</c:v>
                </c:pt>
                <c:pt idx="3">
                  <c:v>2006/05</c:v>
                </c:pt>
                <c:pt idx="4">
                  <c:v>2005/04</c:v>
                </c:pt>
              </c:strCache>
            </c:strRef>
          </c:cat>
          <c:val>
            <c:numRef>
              <c:f>'segundo quadrimestre'!$S$39:$W$39</c:f>
              <c:numCache>
                <c:formatCode>0.0%</c:formatCode>
                <c:ptCount val="5"/>
                <c:pt idx="0">
                  <c:v>-0.10642862387987639</c:v>
                </c:pt>
                <c:pt idx="1">
                  <c:v>7.7245399753360644E-3</c:v>
                </c:pt>
                <c:pt idx="2">
                  <c:v>5.9930221970410966E-2</c:v>
                </c:pt>
                <c:pt idx="3">
                  <c:v>0.11810506038164917</c:v>
                </c:pt>
                <c:pt idx="4">
                  <c:v>0.17893815632304191</c:v>
                </c:pt>
              </c:numCache>
            </c:numRef>
          </c:val>
        </c:ser>
        <c:ser>
          <c:idx val="1"/>
          <c:order val="1"/>
          <c:tx>
            <c:strRef>
              <c:f>'segundo quadrimestre'!$A$51</c:f>
              <c:strCache>
                <c:ptCount val="1"/>
                <c:pt idx="0">
                  <c:v>ICMS (*)</c:v>
                </c:pt>
              </c:strCache>
            </c:strRef>
          </c:tx>
          <c:spPr>
            <a:ln w="34925"/>
          </c:spPr>
          <c:marker>
            <c:spPr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marker>
          <c:dLbls>
            <c:dLbl>
              <c:idx val="0"/>
              <c:layout>
                <c:manualLayout>
                  <c:x val="-2.8248549870701731E-2"/>
                  <c:y val="-4.3010752688172046E-2"/>
                </c:manualLayout>
              </c:layout>
              <c:showVal val="1"/>
            </c:dLbl>
            <c:dLbl>
              <c:idx val="1"/>
              <c:layout>
                <c:manualLayout>
                  <c:x val="-7.8607929256734099E-2"/>
                  <c:y val="-3.4946236559139782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8.2098293387214666E-2"/>
                  <c:y val="-3.7634408602150622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8.6831148852953205E-2"/>
                  <c:y val="-4.0322580645161421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3.1413612565445177E-2"/>
                  <c:y val="-4.0322580645161435E-2"/>
                </c:manualLayout>
              </c:layout>
              <c:dLblPos val="r"/>
              <c:showVal val="1"/>
            </c:dLbl>
            <c:showVal val="1"/>
          </c:dLbls>
          <c:cat>
            <c:strRef>
              <c:f>'segundo quadrimestre'!$S$37:$W$37</c:f>
              <c:strCache>
                <c:ptCount val="5"/>
                <c:pt idx="0">
                  <c:v>2009/08</c:v>
                </c:pt>
                <c:pt idx="1">
                  <c:v>2008/07</c:v>
                </c:pt>
                <c:pt idx="2">
                  <c:v>2007/06</c:v>
                </c:pt>
                <c:pt idx="3">
                  <c:v>2006/05</c:v>
                </c:pt>
                <c:pt idx="4">
                  <c:v>2005/04</c:v>
                </c:pt>
              </c:strCache>
            </c:strRef>
          </c:cat>
          <c:val>
            <c:numRef>
              <c:f>'segundo quadrimestre'!$S$51:$W$51</c:f>
              <c:numCache>
                <c:formatCode>0.0%</c:formatCode>
                <c:ptCount val="5"/>
                <c:pt idx="0">
                  <c:v>-3.4252522306551181E-2</c:v>
                </c:pt>
                <c:pt idx="1">
                  <c:v>0.13476016753901998</c:v>
                </c:pt>
                <c:pt idx="2">
                  <c:v>8.017861406227883E-2</c:v>
                </c:pt>
                <c:pt idx="3">
                  <c:v>7.4969753495921524E-3</c:v>
                </c:pt>
                <c:pt idx="4">
                  <c:v>2.0203770654160319E-2</c:v>
                </c:pt>
              </c:numCache>
            </c:numRef>
          </c:val>
        </c:ser>
        <c:ser>
          <c:idx val="2"/>
          <c:order val="2"/>
          <c:tx>
            <c:strRef>
              <c:f>'segundo quadrimestre'!$A$52</c:f>
              <c:strCache>
                <c:ptCount val="1"/>
                <c:pt idx="0">
                  <c:v>IPVA</c:v>
                </c:pt>
              </c:strCache>
            </c:strRef>
          </c:tx>
          <c:spPr>
            <a:ln w="34925"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marker>
          <c:dLbls>
            <c:dLbl>
              <c:idx val="1"/>
              <c:layout>
                <c:manualLayout>
                  <c:x val="-8.0247234867340589E-2"/>
                  <c:y val="3.9449030564727879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5.7648394970779407E-2"/>
                  <c:y val="3.4072686478706246E-2"/>
                </c:manualLayout>
              </c:layout>
              <c:dLblPos val="r"/>
              <c:showVal val="1"/>
            </c:dLbl>
            <c:dLblPos val="t"/>
            <c:showVal val="1"/>
          </c:dLbls>
          <c:cat>
            <c:strRef>
              <c:f>'segundo quadrimestre'!$S$37:$W$37</c:f>
              <c:strCache>
                <c:ptCount val="5"/>
                <c:pt idx="0">
                  <c:v>2009/08</c:v>
                </c:pt>
                <c:pt idx="1">
                  <c:v>2008/07</c:v>
                </c:pt>
                <c:pt idx="2">
                  <c:v>2007/06</c:v>
                </c:pt>
                <c:pt idx="3">
                  <c:v>2006/05</c:v>
                </c:pt>
                <c:pt idx="4">
                  <c:v>2005/04</c:v>
                </c:pt>
              </c:strCache>
            </c:strRef>
          </c:cat>
          <c:val>
            <c:numRef>
              <c:f>'segundo quadrimestre'!$S$52:$W$52</c:f>
              <c:numCache>
                <c:formatCode>0.0%</c:formatCode>
                <c:ptCount val="5"/>
                <c:pt idx="0">
                  <c:v>5.7629425034851703E-2</c:v>
                </c:pt>
                <c:pt idx="1">
                  <c:v>0.11510057763543792</c:v>
                </c:pt>
                <c:pt idx="2">
                  <c:v>0.12195112160168065</c:v>
                </c:pt>
                <c:pt idx="3">
                  <c:v>0.10659871950883933</c:v>
                </c:pt>
                <c:pt idx="4">
                  <c:v>7.5599617807746086E-2</c:v>
                </c:pt>
              </c:numCache>
            </c:numRef>
          </c:val>
        </c:ser>
        <c:marker val="1"/>
        <c:axId val="42436096"/>
        <c:axId val="42437632"/>
      </c:lineChart>
      <c:dateAx>
        <c:axId val="42436096"/>
        <c:scaling>
          <c:orientation val="maxMin"/>
        </c:scaling>
        <c:axPos val="b"/>
        <c:numFmt formatCode="General" sourceLinked="1"/>
        <c:tickLblPos val="nextTo"/>
        <c:crossAx val="42437632"/>
        <c:crosses val="autoZero"/>
        <c:lblOffset val="1000"/>
        <c:baseTimeUnit val="days"/>
      </c:dateAx>
      <c:valAx>
        <c:axId val="42437632"/>
        <c:scaling>
          <c:orientation val="minMax"/>
          <c:min val="-0.11"/>
        </c:scaling>
        <c:axPos val="r"/>
        <c:numFmt formatCode="0.0%" sourceLinked="1"/>
        <c:tickLblPos val="nextTo"/>
        <c:crossAx val="42436096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200"/>
      </a:pPr>
      <a:endParaRPr lang="pt-B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plotArea>
      <c:layout>
        <c:manualLayout>
          <c:layoutTarget val="inner"/>
          <c:xMode val="edge"/>
          <c:yMode val="edge"/>
          <c:x val="7.4057109707420313E-2"/>
          <c:y val="3.4030473494740081E-2"/>
          <c:w val="0.39783048020105483"/>
          <c:h val="0.67618192458477255"/>
        </c:manualLayout>
      </c:layout>
      <c:lineChart>
        <c:grouping val="standard"/>
        <c:ser>
          <c:idx val="0"/>
          <c:order val="0"/>
          <c:tx>
            <c:strRef>
              <c:f>'segundo quadrimestre'!$A$39</c:f>
              <c:strCache>
                <c:ptCount val="1"/>
                <c:pt idx="0">
                  <c:v>FPM</c:v>
                </c:pt>
              </c:strCache>
            </c:strRef>
          </c:tx>
          <c:spPr>
            <a:ln w="34925"/>
          </c:spPr>
          <c:marker>
            <c:spPr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marker>
          <c:dLbls>
            <c:txPr>
              <a:bodyPr/>
              <a:lstStyle/>
              <a:p>
                <a:pPr>
                  <a:defRPr sz="1200" b="0"/>
                </a:pPr>
                <a:endParaRPr lang="pt-BR"/>
              </a:p>
            </c:txPr>
            <c:dLblPos val="t"/>
            <c:showVal val="1"/>
          </c:dLbls>
          <c:cat>
            <c:numRef>
              <c:f>'segundo quadrimestre'!$B$37:$G$37</c:f>
              <c:numCache>
                <c:formatCode>General</c:formatCode>
                <c:ptCount val="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'segundo quadrimestre'!$B$39:$G$39</c:f>
              <c:numCache>
                <c:formatCode>_(* #,##0_);_(* \(#,##0\);_(* "-"??_);_(@_)</c:formatCode>
                <c:ptCount val="6"/>
                <c:pt idx="0">
                  <c:v>46.987799999999993</c:v>
                </c:pt>
                <c:pt idx="1">
                  <c:v>59.466735000000028</c:v>
                </c:pt>
                <c:pt idx="2">
                  <c:v>69.577249999999992</c:v>
                </c:pt>
                <c:pt idx="3">
                  <c:v>76.224662679999994</c:v>
                </c:pt>
                <c:pt idx="4">
                  <c:v>80.919975049999991</c:v>
                </c:pt>
                <c:pt idx="5">
                  <c:v>76.08132066000006</c:v>
                </c:pt>
              </c:numCache>
            </c:numRef>
          </c:val>
        </c:ser>
        <c:ser>
          <c:idx val="1"/>
          <c:order val="1"/>
          <c:tx>
            <c:strRef>
              <c:f>'segundo quadrimestre'!$A$51</c:f>
              <c:strCache>
                <c:ptCount val="1"/>
                <c:pt idx="0">
                  <c:v>ICMS</c:v>
                </c:pt>
              </c:strCache>
            </c:strRef>
          </c:tx>
          <c:spPr>
            <a:ln w="34925"/>
          </c:spPr>
          <c:marker>
            <c:spPr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marker>
          <c:dLbls>
            <c:txPr>
              <a:bodyPr/>
              <a:lstStyle/>
              <a:p>
                <a:pPr>
                  <a:defRPr sz="1200" b="0"/>
                </a:pPr>
                <a:endParaRPr lang="pt-BR"/>
              </a:p>
            </c:txPr>
            <c:dLblPos val="t"/>
            <c:showVal val="1"/>
          </c:dLbls>
          <c:cat>
            <c:numRef>
              <c:f>'segundo quadrimestre'!$B$37:$G$37</c:f>
              <c:numCache>
                <c:formatCode>General</c:formatCode>
                <c:ptCount val="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'segundo quadrimestre'!$B$51:$G$51</c:f>
              <c:numCache>
                <c:formatCode>_(* #,##0_);_(* \(#,##0\);_(* "-"??_);_(@_)</c:formatCode>
                <c:ptCount val="6"/>
                <c:pt idx="0">
                  <c:v>1842.8940999999986</c:v>
                </c:pt>
                <c:pt idx="1">
                  <c:v>2015.8428999999999</c:v>
                </c:pt>
                <c:pt idx="2">
                  <c:v>2124.9593000000018</c:v>
                </c:pt>
                <c:pt idx="3">
                  <c:v>2372.4639617199987</c:v>
                </c:pt>
                <c:pt idx="4">
                  <c:v>2839.749891659998</c:v>
                </c:pt>
                <c:pt idx="5">
                  <c:v>2882.7728322200001</c:v>
                </c:pt>
              </c:numCache>
            </c:numRef>
          </c:val>
        </c:ser>
        <c:ser>
          <c:idx val="2"/>
          <c:order val="2"/>
          <c:tx>
            <c:strRef>
              <c:f>'segundo quadrimestre'!$A$52</c:f>
              <c:strCache>
                <c:ptCount val="1"/>
                <c:pt idx="0">
                  <c:v>IPVA</c:v>
                </c:pt>
              </c:strCache>
            </c:strRef>
          </c:tx>
          <c:spPr>
            <a:ln w="34925"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marker>
          <c:dLbls>
            <c:txPr>
              <a:bodyPr/>
              <a:lstStyle/>
              <a:p>
                <a:pPr>
                  <a:defRPr sz="1200" b="0"/>
                </a:pPr>
                <a:endParaRPr lang="pt-BR"/>
              </a:p>
            </c:txPr>
            <c:dLblPos val="t"/>
            <c:showVal val="1"/>
          </c:dLbls>
          <c:cat>
            <c:numRef>
              <c:f>'segundo quadrimestre'!$B$37:$G$37</c:f>
              <c:numCache>
                <c:formatCode>General</c:formatCode>
                <c:ptCount val="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'segundo quadrimestre'!$B$52:$G$52</c:f>
              <c:numCache>
                <c:formatCode>_(* #,##0_);_(* \(#,##0\);_(* "-"??_);_(@_)</c:formatCode>
                <c:ptCount val="6"/>
                <c:pt idx="0">
                  <c:v>733.90539999999999</c:v>
                </c:pt>
                <c:pt idx="1">
                  <c:v>847.75770000000023</c:v>
                </c:pt>
                <c:pt idx="2">
                  <c:v>987.88759999999945</c:v>
                </c:pt>
                <c:pt idx="3">
                  <c:v>1142.5532199200002</c:v>
                </c:pt>
                <c:pt idx="4">
                  <c:v>1335.8471571200005</c:v>
                </c:pt>
                <c:pt idx="5">
                  <c:v>1492.07964279</c:v>
                </c:pt>
              </c:numCache>
            </c:numRef>
          </c:val>
        </c:ser>
        <c:marker val="1"/>
        <c:axId val="42681472"/>
        <c:axId val="42683008"/>
      </c:lineChart>
      <c:catAx>
        <c:axId val="426814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0"/>
            </a:pPr>
            <a:endParaRPr lang="pt-BR"/>
          </a:p>
        </c:txPr>
        <c:crossAx val="42683008"/>
        <c:crosses val="autoZero"/>
        <c:auto val="1"/>
        <c:lblAlgn val="ctr"/>
        <c:lblOffset val="100"/>
      </c:catAx>
      <c:valAx>
        <c:axId val="42683008"/>
        <c:scaling>
          <c:orientation val="minMax"/>
        </c:scaling>
        <c:axPos val="l"/>
        <c:numFmt formatCode="_(* #,##0_);_(* \(#,##0\);_(* &quot;-&quot;??_);_(@_)" sourceLinked="1"/>
        <c:tickLblPos val="nextTo"/>
        <c:crossAx val="4268147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30426447957259145"/>
          <c:y val="0.88840454517950651"/>
          <c:w val="0.41422651868737631"/>
          <c:h val="6.5717391127652139E-2"/>
        </c:manualLayout>
      </c:layout>
      <c:txPr>
        <a:bodyPr/>
        <a:lstStyle/>
        <a:p>
          <a:pPr>
            <a:defRPr sz="1400" b="1"/>
          </a:pPr>
          <a:endParaRPr lang="pt-BR"/>
        </a:p>
      </c:txPr>
    </c:legend>
    <c:plotVisOnly val="1"/>
    <c:dispBlanksAs val="gap"/>
  </c:chart>
  <c:spPr>
    <a:noFill/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26"/>
  <c:chart>
    <c:view3D>
      <c:rAngAx val="1"/>
    </c:view3D>
    <c:plotArea>
      <c:layout>
        <c:manualLayout>
          <c:layoutTarget val="inner"/>
          <c:xMode val="edge"/>
          <c:yMode val="edge"/>
          <c:x val="7.9352796617287488E-2"/>
          <c:y val="5.2124505563564891E-2"/>
          <c:w val="0.42046238032173067"/>
          <c:h val="0.68231784407230756"/>
        </c:manualLayout>
      </c:layout>
      <c:bar3DChart>
        <c:barDir val="col"/>
        <c:grouping val="stacked"/>
        <c:ser>
          <c:idx val="0"/>
          <c:order val="0"/>
          <c:tx>
            <c:strRef>
              <c:f>'d1-categoria'!$A$16</c:f>
              <c:strCache>
                <c:ptCount val="1"/>
                <c:pt idx="0">
                  <c:v>Despesas Correntes (*)</c:v>
                </c:pt>
              </c:strCache>
            </c:strRef>
          </c:tx>
          <c:spPr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c:spPr>
          <c:dLbls>
            <c:txPr>
              <a:bodyPr/>
              <a:lstStyle/>
              <a:p>
                <a:pPr>
                  <a:defRPr sz="1100" b="1"/>
                </a:pPr>
                <a:endParaRPr lang="pt-BR"/>
              </a:p>
            </c:txPr>
            <c:showVal val="1"/>
          </c:dLbls>
          <c:cat>
            <c:numRef>
              <c:f>'d1-categoria'!$B$15:$F$15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'd1-categoria'!$B$16:$F$16</c:f>
              <c:numCache>
                <c:formatCode>_(* #,##0_);_(* \(#,##0\);_(* "-"??_);_(@_)</c:formatCode>
                <c:ptCount val="5"/>
                <c:pt idx="0">
                  <c:v>7297.3856725100004</c:v>
                </c:pt>
                <c:pt idx="1">
                  <c:v>8396.0204674300148</c:v>
                </c:pt>
                <c:pt idx="2">
                  <c:v>8976.9139126499831</c:v>
                </c:pt>
                <c:pt idx="3">
                  <c:v>11176.11614624</c:v>
                </c:pt>
                <c:pt idx="4">
                  <c:v>12136.041142360014</c:v>
                </c:pt>
              </c:numCache>
            </c:numRef>
          </c:val>
        </c:ser>
        <c:ser>
          <c:idx val="1"/>
          <c:order val="1"/>
          <c:tx>
            <c:strRef>
              <c:f>'d1-categoria'!$A$17</c:f>
              <c:strCache>
                <c:ptCount val="1"/>
                <c:pt idx="0">
                  <c:v>Despesas de Capital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c:spPr>
          <c:dLbls>
            <c:dLbl>
              <c:idx val="0"/>
              <c:layout>
                <c:manualLayout>
                  <c:x val="8.6720867208672572E-3"/>
                  <c:y val="-7.4074074074074112E-2"/>
                </c:manualLayout>
              </c:layout>
              <c:showVal val="1"/>
            </c:dLbl>
            <c:dLbl>
              <c:idx val="1"/>
              <c:layout>
                <c:manualLayout>
                  <c:x val="1.3008130081300823E-2"/>
                  <c:y val="-8.3333333333333343E-2"/>
                </c:manualLayout>
              </c:layout>
              <c:showVal val="1"/>
            </c:dLbl>
            <c:dLbl>
              <c:idx val="2"/>
              <c:layout>
                <c:manualLayout>
                  <c:x val="1.5176151761517702E-2"/>
                  <c:y val="-8.3333333333333343E-2"/>
                </c:manualLayout>
              </c:layout>
              <c:showVal val="1"/>
            </c:dLbl>
            <c:dLbl>
              <c:idx val="3"/>
              <c:layout>
                <c:manualLayout>
                  <c:x val="1.5176151761517702E-2"/>
                  <c:y val="-0.10185185185185186"/>
                </c:manualLayout>
              </c:layout>
              <c:showVal val="1"/>
            </c:dLbl>
            <c:dLbl>
              <c:idx val="4"/>
              <c:layout>
                <c:manualLayout>
                  <c:x val="1.300813008130074E-2"/>
                  <c:y val="-9.7222222222222224E-2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pt-BR"/>
              </a:p>
            </c:txPr>
            <c:showVal val="1"/>
          </c:dLbls>
          <c:cat>
            <c:numRef>
              <c:f>'d1-categoria'!$B$15:$F$15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'd1-categoria'!$B$17:$F$17</c:f>
              <c:numCache>
                <c:formatCode>_(* #,##0_);_(* \(#,##0\);_(* "-"??_);_(@_)</c:formatCode>
                <c:ptCount val="5"/>
                <c:pt idx="0">
                  <c:v>348.43367324999855</c:v>
                </c:pt>
                <c:pt idx="1">
                  <c:v>863.32197724000002</c:v>
                </c:pt>
                <c:pt idx="2">
                  <c:v>933.29234778</c:v>
                </c:pt>
                <c:pt idx="3">
                  <c:v>1525.5126851100001</c:v>
                </c:pt>
                <c:pt idx="4">
                  <c:v>1379.8960504700001</c:v>
                </c:pt>
              </c:numCache>
            </c:numRef>
          </c:val>
        </c:ser>
        <c:dLbls>
          <c:showVal val="1"/>
        </c:dLbls>
        <c:shape val="box"/>
        <c:axId val="43526016"/>
        <c:axId val="43527552"/>
        <c:axId val="0"/>
      </c:bar3DChart>
      <c:catAx>
        <c:axId val="435260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43527552"/>
        <c:crosses val="autoZero"/>
        <c:auto val="1"/>
        <c:lblAlgn val="ctr"/>
        <c:lblOffset val="100"/>
      </c:catAx>
      <c:valAx>
        <c:axId val="43527552"/>
        <c:scaling>
          <c:orientation val="minMax"/>
        </c:scaling>
        <c:axPos val="l"/>
        <c:numFmt formatCode="_(* #,##0_);_(* \(#,##0\);_(* &quot;-&quot;??_);_(@_)" sourceLinked="1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4352601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 b="1"/>
          </a:pPr>
          <a:endParaRPr lang="pt-BR"/>
        </a:p>
      </c:txPr>
    </c:legend>
    <c:plotVisOnly val="1"/>
  </c:chart>
  <c:spPr>
    <a:noFill/>
    <a:ln>
      <a:noFill/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18"/>
  <c:chart>
    <c:autoTitleDeleted val="1"/>
    <c:plotArea>
      <c:layout/>
      <c:lineChart>
        <c:grouping val="standard"/>
        <c:ser>
          <c:idx val="0"/>
          <c:order val="0"/>
          <c:tx>
            <c:strRef>
              <c:f>'d1-categoria'!$A$16</c:f>
              <c:strCache>
                <c:ptCount val="1"/>
                <c:pt idx="0">
                  <c:v>Despesas Correntes (*)</c:v>
                </c:pt>
              </c:strCache>
            </c:strRef>
          </c:tx>
          <c:spPr>
            <a:ln w="28575"/>
          </c:spPr>
          <c:marker>
            <c:symbol val="diamond"/>
            <c:size val="5"/>
            <c:spPr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</c:marker>
          <c:dLbls>
            <c:dLbl>
              <c:idx val="2"/>
              <c:layout>
                <c:manualLayout>
                  <c:x val="-5.1090332458442814E-2"/>
                  <c:y val="5.0451297754447524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1.7756999125109359E-2"/>
                  <c:y val="-7.4548702245552642E-2"/>
                </c:manualLayout>
              </c:layout>
              <c:dLblPos val="r"/>
              <c:showVal val="1"/>
            </c:dLbl>
            <c:dLblPos val="t"/>
            <c:showVal val="1"/>
          </c:dLbls>
          <c:cat>
            <c:strRef>
              <c:f>'d1-categoria'!$M$15:$P$15</c:f>
              <c:strCache>
                <c:ptCount val="4"/>
                <c:pt idx="0">
                  <c:v>2009/08</c:v>
                </c:pt>
                <c:pt idx="1">
                  <c:v>2008/07</c:v>
                </c:pt>
                <c:pt idx="2">
                  <c:v>2007/06</c:v>
                </c:pt>
                <c:pt idx="3">
                  <c:v>2006/05</c:v>
                </c:pt>
              </c:strCache>
            </c:strRef>
          </c:cat>
          <c:val>
            <c:numRef>
              <c:f>'d1-categoria'!$M$16:$P$16</c:f>
              <c:numCache>
                <c:formatCode>0.0%</c:formatCode>
                <c:ptCount val="4"/>
                <c:pt idx="0">
                  <c:v>3.2109604688609267E-2</c:v>
                </c:pt>
                <c:pt idx="1">
                  <c:v>0.18127046657437496</c:v>
                </c:pt>
                <c:pt idx="2">
                  <c:v>3.4576737299536697E-2</c:v>
                </c:pt>
                <c:pt idx="3">
                  <c:v>9.9461214817635479E-2</c:v>
                </c:pt>
              </c:numCache>
            </c:numRef>
          </c:val>
        </c:ser>
        <c:ser>
          <c:idx val="1"/>
          <c:order val="1"/>
          <c:tx>
            <c:strRef>
              <c:f>'d1-categoria'!$A$17</c:f>
              <c:strCache>
                <c:ptCount val="1"/>
                <c:pt idx="0">
                  <c:v>Despesas de Capital</c:v>
                </c:pt>
              </c:strCache>
            </c:strRef>
          </c:tx>
          <c:spPr>
            <a:ln w="31750">
              <a:solidFill>
                <a:schemeClr val="accent6"/>
              </a:solidFill>
            </a:ln>
          </c:spPr>
          <c:marker>
            <c:symbol val="square"/>
            <c:size val="5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</c:marker>
          <c:dLbls>
            <c:dLbl>
              <c:idx val="0"/>
              <c:layout>
                <c:manualLayout>
                  <c:x val="-0.14808171877997314"/>
                  <c:y val="-8.019193181287949E-3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5.5617194021184077E-2"/>
                  <c:y val="-0.10232647763819838"/>
                </c:manualLayout>
              </c:layout>
              <c:dLblPos val="r"/>
              <c:showVal val="1"/>
            </c:dLbl>
            <c:dLblPos val="t"/>
            <c:showVal val="1"/>
          </c:dLbls>
          <c:cat>
            <c:strRef>
              <c:f>'d1-categoria'!$M$15:$P$15</c:f>
              <c:strCache>
                <c:ptCount val="4"/>
                <c:pt idx="0">
                  <c:v>2009/08</c:v>
                </c:pt>
                <c:pt idx="1">
                  <c:v>2008/07</c:v>
                </c:pt>
                <c:pt idx="2">
                  <c:v>2007/06</c:v>
                </c:pt>
                <c:pt idx="3">
                  <c:v>2006/05</c:v>
                </c:pt>
              </c:strCache>
            </c:strRef>
          </c:cat>
          <c:val>
            <c:numRef>
              <c:f>'d1-categoria'!$M$17:$P$17</c:f>
              <c:numCache>
                <c:formatCode>0.0%</c:formatCode>
                <c:ptCount val="4"/>
                <c:pt idx="0">
                  <c:v>-0.14025386072338653</c:v>
                </c:pt>
                <c:pt idx="1">
                  <c:v>0.55089936559767305</c:v>
                </c:pt>
                <c:pt idx="2">
                  <c:v>4.6053857827104812E-2</c:v>
                </c:pt>
                <c:pt idx="3">
                  <c:v>1.3676985160950978</c:v>
                </c:pt>
              </c:numCache>
            </c:numRef>
          </c:val>
        </c:ser>
        <c:dLbls>
          <c:showVal val="1"/>
        </c:dLbls>
        <c:marker val="1"/>
        <c:axId val="42611072"/>
        <c:axId val="42612608"/>
      </c:lineChart>
      <c:catAx>
        <c:axId val="42611072"/>
        <c:scaling>
          <c:orientation val="maxMin"/>
        </c:scaling>
        <c:axPos val="b"/>
        <c:tickLblPos val="nextTo"/>
        <c:crossAx val="42612608"/>
        <c:crosses val="autoZero"/>
        <c:auto val="1"/>
        <c:lblAlgn val="ctr"/>
        <c:lblOffset val="400"/>
      </c:catAx>
      <c:valAx>
        <c:axId val="42612608"/>
        <c:scaling>
          <c:orientation val="minMax"/>
          <c:max val="1.5"/>
          <c:min val="-0.2"/>
        </c:scaling>
        <c:axPos val="r"/>
        <c:numFmt formatCode="0.0%" sourceLinked="1"/>
        <c:tickLblPos val="nextTo"/>
        <c:crossAx val="42611072"/>
        <c:crosses val="autoZero"/>
        <c:crossBetween val="between"/>
        <c:majorUnit val="0.2"/>
      </c:valAx>
      <c:spPr>
        <a:noFill/>
        <a:ln>
          <a:noFill/>
        </a:ln>
      </c:spPr>
    </c:plotArea>
    <c:plotVisOnly val="1"/>
  </c:chart>
  <c:spPr>
    <a:noFill/>
    <a:ln>
      <a:noFill/>
    </a:ln>
  </c:spPr>
  <c:txPr>
    <a:bodyPr/>
    <a:lstStyle/>
    <a:p>
      <a:pPr>
        <a:defRPr sz="1100" b="1"/>
      </a:pPr>
      <a:endParaRPr lang="pt-B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26"/>
  <c:chart>
    <c:plotArea>
      <c:layout>
        <c:manualLayout>
          <c:layoutTarget val="inner"/>
          <c:xMode val="edge"/>
          <c:yMode val="edge"/>
          <c:x val="0.14369174807505908"/>
          <c:y val="9.9603750553327347E-2"/>
          <c:w val="0.77547495682210765"/>
          <c:h val="0.71363893604980744"/>
        </c:manualLayout>
      </c:layout>
      <c:barChart>
        <c:barDir val="col"/>
        <c:grouping val="clustered"/>
        <c:ser>
          <c:idx val="0"/>
          <c:order val="0"/>
          <c:tx>
            <c:v>Receitas</c:v>
          </c:tx>
          <c:spPr>
            <a:effectLst>
              <a:outerShdw blurRad="50800" dist="50800" dir="30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angle"/>
            </a:sp3d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pt-BR"/>
                      <a:t> 6.032 </a:t>
                    </a:r>
                  </a:p>
                </c:rich>
              </c:tx>
              <c:dLblPos val="outEnd"/>
            </c:dLbl>
            <c:dLblPos val="outEnd"/>
            <c:showVal val="1"/>
          </c:dLbls>
          <c:cat>
            <c:strRef>
              <c:f>'Rec e Desp - evolução'!$A$4:$A$8</c:f>
              <c:strCache>
                <c:ptCount val="5"/>
                <c:pt idx="0">
                  <c:v>Jan-Ago 2005</c:v>
                </c:pt>
                <c:pt idx="1">
                  <c:v>Jan-Ago 2006</c:v>
                </c:pt>
                <c:pt idx="2">
                  <c:v>Jan-Ago 2007</c:v>
                </c:pt>
                <c:pt idx="3">
                  <c:v>Jan-Ago 2008</c:v>
                </c:pt>
                <c:pt idx="4">
                  <c:v>Jan-Ago 2009</c:v>
                </c:pt>
              </c:strCache>
            </c:strRef>
          </c:cat>
          <c:val>
            <c:numRef>
              <c:f>'Rec e Desp - evolução'!$B$4:$B$8</c:f>
              <c:numCache>
                <c:formatCode>_(* #,##0_);_(* \(#,##0\);_(* "-"??_);_(@_)</c:formatCode>
                <c:ptCount val="5"/>
                <c:pt idx="0">
                  <c:v>9774</c:v>
                </c:pt>
                <c:pt idx="1">
                  <c:v>11769</c:v>
                </c:pt>
                <c:pt idx="2">
                  <c:v>12944</c:v>
                </c:pt>
                <c:pt idx="3">
                  <c:v>14706</c:v>
                </c:pt>
                <c:pt idx="4">
                  <c:v>15175</c:v>
                </c:pt>
              </c:numCache>
            </c:numRef>
          </c:val>
        </c:ser>
        <c:ser>
          <c:idx val="1"/>
          <c:order val="1"/>
          <c:tx>
            <c:strRef>
              <c:f>'Rec e Desp - evolução'!$C$3</c:f>
              <c:strCache>
                <c:ptCount val="1"/>
                <c:pt idx="0">
                  <c:v>Despesas Liquidadas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effectLst>
              <a:outerShdw blurRad="40000" dist="50800" dir="30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angle"/>
            </a:sp3d>
          </c:spPr>
          <c:dLbls>
            <c:dLbl>
              <c:idx val="0"/>
              <c:layout>
                <c:manualLayout>
                  <c:x val="9.6818810511756347E-3"/>
                  <c:y val="-6.8143100511073263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8.298755186722042E-3"/>
                  <c:y val="-4.5428733674048923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5.6185806614022799E-3"/>
                  <c:y val="-3.0921292291490932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1.140941957645062E-2"/>
                  <c:y val="4.5777164072448306E-4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3.0251048183953792E-2"/>
                  <c:y val="-8.1883096298604654E-3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'Rec e Desp - evolução'!$A$4:$A$8</c:f>
              <c:strCache>
                <c:ptCount val="5"/>
                <c:pt idx="0">
                  <c:v>Jan-Ago 2005</c:v>
                </c:pt>
                <c:pt idx="1">
                  <c:v>Jan-Ago 2006</c:v>
                </c:pt>
                <c:pt idx="2">
                  <c:v>Jan-Ago 2007</c:v>
                </c:pt>
                <c:pt idx="3">
                  <c:v>Jan-Ago 2008</c:v>
                </c:pt>
                <c:pt idx="4">
                  <c:v>Jan-Ago 2009</c:v>
                </c:pt>
              </c:strCache>
            </c:strRef>
          </c:cat>
          <c:val>
            <c:numRef>
              <c:f>'Rec e Desp - evolução'!$C$4:$C$8</c:f>
              <c:numCache>
                <c:formatCode>_(* #,##0_);_(* \(#,##0\);_(* "-"??_);_(@_)</c:formatCode>
                <c:ptCount val="5"/>
                <c:pt idx="0">
                  <c:v>7645.81934576</c:v>
                </c:pt>
                <c:pt idx="1">
                  <c:v>9259.3424446700028</c:v>
                </c:pt>
                <c:pt idx="2">
                  <c:v>9910.206260429999</c:v>
                </c:pt>
                <c:pt idx="3">
                  <c:v>12701.628831349999</c:v>
                </c:pt>
                <c:pt idx="4">
                  <c:v>13516</c:v>
                </c:pt>
              </c:numCache>
            </c:numRef>
          </c:val>
        </c:ser>
        <c:dLbls>
          <c:showVal val="1"/>
        </c:dLbls>
        <c:axId val="42649472"/>
        <c:axId val="42651008"/>
      </c:barChart>
      <c:catAx>
        <c:axId val="42649472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600"/>
            </a:pPr>
            <a:endParaRPr lang="pt-BR"/>
          </a:p>
        </c:txPr>
        <c:crossAx val="42651008"/>
        <c:crosses val="autoZero"/>
        <c:auto val="1"/>
        <c:lblAlgn val="ctr"/>
        <c:lblOffset val="100"/>
        <c:tickLblSkip val="1"/>
        <c:tickMarkSkip val="1"/>
      </c:catAx>
      <c:valAx>
        <c:axId val="42651008"/>
        <c:scaling>
          <c:orientation val="minMax"/>
        </c:scaling>
        <c:axPos val="l"/>
        <c:numFmt formatCode="_(* #,##0_);_(* \(#,##0\);_(* &quot;-&quot;??_);_(@_)" sourceLinked="1"/>
        <c:tickLblPos val="nextTo"/>
        <c:txPr>
          <a:bodyPr rot="0" vert="horz"/>
          <a:lstStyle/>
          <a:p>
            <a:pPr>
              <a:defRPr/>
            </a:pPr>
            <a:endParaRPr lang="pt-BR"/>
          </a:p>
        </c:txPr>
        <c:crossAx val="426494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2659184718092859"/>
          <c:y val="0.9326619181120247"/>
          <c:w val="0.59831726946994435"/>
          <c:h val="4.9235983491842113E-2"/>
        </c:manualLayout>
      </c:layout>
      <c:txPr>
        <a:bodyPr/>
        <a:lstStyle/>
        <a:p>
          <a:pPr>
            <a:defRPr sz="1800"/>
          </a:pPr>
          <a:endParaRPr lang="pt-BR"/>
        </a:p>
      </c:txPr>
    </c:legend>
    <c:plotVisOnly val="1"/>
    <c:dispBlanksAs val="gap"/>
  </c:chart>
  <c:spPr>
    <a:noFill/>
    <a:ln>
      <a:noFill/>
    </a:ln>
    <a:effectLst>
      <a:innerShdw blurRad="63500" dist="50800">
        <a:prstClr val="black">
          <a:alpha val="50000"/>
        </a:prstClr>
      </a:innerShdw>
    </a:effectLst>
    <a:scene3d>
      <a:camera prst="orthographicFront"/>
      <a:lightRig rig="threePt" dir="t"/>
    </a:scene3d>
    <a:sp3d prstMaterial="dkEdge"/>
  </c:spPr>
  <c:txPr>
    <a:bodyPr/>
    <a:lstStyle/>
    <a:p>
      <a:pPr>
        <a:defRPr sz="1400" b="1"/>
      </a:pPr>
      <a:endParaRPr lang="pt-BR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A6E388-2DD6-4765-BD32-AA325485AFA6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5FD2F0C7-CC37-4A81-A4F3-B75698DC9361}">
      <dgm:prSet phldrT="[Texto]" custT="1"/>
      <dgm:spPr>
        <a:solidFill>
          <a:schemeClr val="accent2">
            <a:lumMod val="75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/>
          <a:r>
            <a:rPr lang="pt-BR" sz="2000" b="1" i="0" dirty="0" smtClean="0"/>
            <a:t>Ação Planejada</a:t>
          </a:r>
          <a:endParaRPr lang="pt-BR" sz="2000" b="1" i="0" dirty="0"/>
        </a:p>
      </dgm:t>
    </dgm:pt>
    <dgm:pt modelId="{0FD4A41F-02AD-4E28-B3D6-7A6703E517AD}" type="parTrans" cxnId="{E6227532-BEB4-4C6F-9E66-B6BBDB8A9B78}">
      <dgm:prSet/>
      <dgm:spPr/>
      <dgm:t>
        <a:bodyPr/>
        <a:lstStyle/>
        <a:p>
          <a:endParaRPr lang="pt-BR" sz="2000"/>
        </a:p>
      </dgm:t>
    </dgm:pt>
    <dgm:pt modelId="{A15F1834-10E8-4512-BF73-F6B2CEB25820}" type="sibTrans" cxnId="{E6227532-BEB4-4C6F-9E66-B6BBDB8A9B78}">
      <dgm:prSet/>
      <dgm:spPr/>
      <dgm:t>
        <a:bodyPr/>
        <a:lstStyle/>
        <a:p>
          <a:endParaRPr lang="pt-BR" sz="2000"/>
        </a:p>
      </dgm:t>
    </dgm:pt>
    <dgm:pt modelId="{4D55624B-A3F9-41EC-8E44-799FD27338AC}">
      <dgm:prSet phldrT="[Texto]" custT="1"/>
      <dgm:spPr>
        <a:solidFill>
          <a:schemeClr val="accent1">
            <a:lumMod val="75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/>
          <a:r>
            <a:rPr lang="pt-BR" sz="2000" b="1" dirty="0" smtClean="0"/>
            <a:t>Prevenção de riscos e correção tempestiva de desvios </a:t>
          </a:r>
          <a:endParaRPr lang="pt-BR" sz="2000" b="1" dirty="0"/>
        </a:p>
      </dgm:t>
    </dgm:pt>
    <dgm:pt modelId="{2680D508-BCC1-4A4F-B0F2-553F3F46EECD}" type="parTrans" cxnId="{50A73CBB-5960-41C2-B56D-58AD42DF8CD0}">
      <dgm:prSet/>
      <dgm:spPr/>
      <dgm:t>
        <a:bodyPr/>
        <a:lstStyle/>
        <a:p>
          <a:endParaRPr lang="pt-BR" sz="2000"/>
        </a:p>
      </dgm:t>
    </dgm:pt>
    <dgm:pt modelId="{B85888B7-C8E6-4386-A200-B7432D976E71}" type="sibTrans" cxnId="{50A73CBB-5960-41C2-B56D-58AD42DF8CD0}">
      <dgm:prSet/>
      <dgm:spPr/>
      <dgm:t>
        <a:bodyPr/>
        <a:lstStyle/>
        <a:p>
          <a:endParaRPr lang="pt-BR" sz="2000"/>
        </a:p>
      </dgm:t>
    </dgm:pt>
    <dgm:pt modelId="{1F3F9312-61BF-41F9-B23F-027B40BFC73C}">
      <dgm:prSet phldrT="[Texto]" custT="1"/>
      <dgm:spPr>
        <a:solidFill>
          <a:schemeClr val="accent5">
            <a:lumMod val="5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/>
          <a:r>
            <a:rPr lang="pt-BR" sz="2000" b="1" dirty="0" smtClean="0"/>
            <a:t>Equilíbrio das contas públicas, via cumprimento de metas de resultados entre Receitas e Despesas</a:t>
          </a:r>
          <a:endParaRPr lang="pt-BR" sz="2000" b="1" dirty="0"/>
        </a:p>
      </dgm:t>
    </dgm:pt>
    <dgm:pt modelId="{D0ABB92B-725F-4688-8063-AB3CCC0EA8E8}" type="parTrans" cxnId="{8B489A1B-FA99-49B3-99F3-2523CFC13351}">
      <dgm:prSet/>
      <dgm:spPr/>
      <dgm:t>
        <a:bodyPr/>
        <a:lstStyle/>
        <a:p>
          <a:endParaRPr lang="pt-BR" sz="2000"/>
        </a:p>
      </dgm:t>
    </dgm:pt>
    <dgm:pt modelId="{1480E972-7C18-4CA3-8EDE-0533B27387B7}" type="sibTrans" cxnId="{8B489A1B-FA99-49B3-99F3-2523CFC13351}">
      <dgm:prSet/>
      <dgm:spPr/>
      <dgm:t>
        <a:bodyPr/>
        <a:lstStyle/>
        <a:p>
          <a:endParaRPr lang="pt-BR" sz="2000"/>
        </a:p>
      </dgm:t>
    </dgm:pt>
    <dgm:pt modelId="{F8515A62-14DC-419B-99E0-98A5464822C8}" type="pres">
      <dgm:prSet presAssocID="{0EA6E388-2DD6-4765-BD32-AA325485AFA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878923B-A630-4213-BA3F-1ABD13B0F3E7}" type="pres">
      <dgm:prSet presAssocID="{5FD2F0C7-CC37-4A81-A4F3-B75698DC9361}" presName="parentLin" presStyleCnt="0"/>
      <dgm:spPr/>
    </dgm:pt>
    <dgm:pt modelId="{2BBAF2A1-8815-4614-8777-80E6D4C77908}" type="pres">
      <dgm:prSet presAssocID="{5FD2F0C7-CC37-4A81-A4F3-B75698DC9361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896B0DA8-B715-463B-87EB-6C9BD6681E2E}" type="pres">
      <dgm:prSet presAssocID="{5FD2F0C7-CC37-4A81-A4F3-B75698DC9361}" presName="parentText" presStyleLbl="node1" presStyleIdx="0" presStyleCnt="3" custScaleX="139465" custScaleY="34305" custLinFactNeighborX="-51855" custLinFactNeighborY="-5951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7377CF8-09D8-4527-953A-2397D139F972}" type="pres">
      <dgm:prSet presAssocID="{5FD2F0C7-CC37-4A81-A4F3-B75698DC9361}" presName="negativeSpace" presStyleCnt="0"/>
      <dgm:spPr/>
    </dgm:pt>
    <dgm:pt modelId="{41B5E2BA-DE92-456C-A1A6-30A553DD2788}" type="pres">
      <dgm:prSet presAssocID="{5FD2F0C7-CC37-4A81-A4F3-B75698DC9361}" presName="childText" presStyleLbl="conFgAcc1" presStyleIdx="0" presStyleCnt="3" custScaleY="31864" custLinFactY="-11016" custLinFactNeighborY="-100000">
        <dgm:presLayoutVars>
          <dgm:bulletEnabled val="1"/>
        </dgm:presLayoutVars>
      </dgm:prSet>
      <dgm:spPr/>
    </dgm:pt>
    <dgm:pt modelId="{9B0833B5-4A25-476D-BB3B-92428C5730DD}" type="pres">
      <dgm:prSet presAssocID="{A15F1834-10E8-4512-BF73-F6B2CEB25820}" presName="spaceBetweenRectangles" presStyleCnt="0"/>
      <dgm:spPr/>
    </dgm:pt>
    <dgm:pt modelId="{E3F48391-B21C-4419-B601-F3B792EA5452}" type="pres">
      <dgm:prSet presAssocID="{4D55624B-A3F9-41EC-8E44-799FD27338AC}" presName="parentLin" presStyleCnt="0"/>
      <dgm:spPr/>
    </dgm:pt>
    <dgm:pt modelId="{23B43238-D9C8-4B6B-96F5-8D2BE80201DB}" type="pres">
      <dgm:prSet presAssocID="{4D55624B-A3F9-41EC-8E44-799FD27338AC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27BBD3B8-00D4-454A-9F03-8A149DC8F606}" type="pres">
      <dgm:prSet presAssocID="{4D55624B-A3F9-41EC-8E44-799FD27338AC}" presName="parentText" presStyleLbl="node1" presStyleIdx="1" presStyleCnt="3" custScaleX="140135" custScaleY="35631" custLinFactNeighborX="-51661" custLinFactNeighborY="-3968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098DA1B-62E7-45C0-BA8C-7C5062B2423F}" type="pres">
      <dgm:prSet presAssocID="{4D55624B-A3F9-41EC-8E44-799FD27338AC}" presName="negativeSpace" presStyleCnt="0"/>
      <dgm:spPr/>
    </dgm:pt>
    <dgm:pt modelId="{711F1AC6-3C1E-465F-8F27-B6C9CD7DF35C}" type="pres">
      <dgm:prSet presAssocID="{4D55624B-A3F9-41EC-8E44-799FD27338AC}" presName="childText" presStyleLbl="conFgAcc1" presStyleIdx="1" presStyleCnt="3" custScaleY="31864" custLinFactNeighborY="-56971">
        <dgm:presLayoutVars>
          <dgm:bulletEnabled val="1"/>
        </dgm:presLayoutVars>
      </dgm:prSet>
      <dgm:spPr/>
    </dgm:pt>
    <dgm:pt modelId="{1E32FC36-860B-4DF2-9B8D-144C4749D1E3}" type="pres">
      <dgm:prSet presAssocID="{B85888B7-C8E6-4386-A200-B7432D976E71}" presName="spaceBetweenRectangles" presStyleCnt="0"/>
      <dgm:spPr/>
    </dgm:pt>
    <dgm:pt modelId="{0B684BDF-4563-464E-B3C5-2E7996AF75C5}" type="pres">
      <dgm:prSet presAssocID="{1F3F9312-61BF-41F9-B23F-027B40BFC73C}" presName="parentLin" presStyleCnt="0"/>
      <dgm:spPr/>
    </dgm:pt>
    <dgm:pt modelId="{83F027FA-CB59-4E45-A1A6-8F750DC887BB}" type="pres">
      <dgm:prSet presAssocID="{1F3F9312-61BF-41F9-B23F-027B40BFC73C}" presName="parentLeftMargin" presStyleLbl="node1" presStyleIdx="1" presStyleCnt="3"/>
      <dgm:spPr/>
      <dgm:t>
        <a:bodyPr/>
        <a:lstStyle/>
        <a:p>
          <a:endParaRPr lang="pt-BR"/>
        </a:p>
      </dgm:t>
    </dgm:pt>
    <dgm:pt modelId="{25AEEBC9-FDA9-47BF-BDA2-4B1A3F01A7D6}" type="pres">
      <dgm:prSet presAssocID="{1F3F9312-61BF-41F9-B23F-027B40BFC73C}" presName="parentText" presStyleLbl="node1" presStyleIdx="2" presStyleCnt="3" custScaleX="139583" custScaleY="35078" custLinFactNeighborX="-51855" custLinFactNeighborY="-2240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B3375F5-1F7A-4FA5-B812-41AABF4FC5C7}" type="pres">
      <dgm:prSet presAssocID="{1F3F9312-61BF-41F9-B23F-027B40BFC73C}" presName="negativeSpace" presStyleCnt="0"/>
      <dgm:spPr/>
    </dgm:pt>
    <dgm:pt modelId="{80BE1929-F23E-4E4D-81AF-845A30992F1F}" type="pres">
      <dgm:prSet presAssocID="{1F3F9312-61BF-41F9-B23F-027B40BFC73C}" presName="childText" presStyleLbl="conFgAcc1" presStyleIdx="2" presStyleCnt="3" custScaleY="31864" custLinFactNeighborY="13952">
        <dgm:presLayoutVars>
          <dgm:bulletEnabled val="1"/>
        </dgm:presLayoutVars>
      </dgm:prSet>
      <dgm:spPr/>
    </dgm:pt>
  </dgm:ptLst>
  <dgm:cxnLst>
    <dgm:cxn modelId="{BE2014CA-2758-4EBF-A0BE-60D47F622238}" type="presOf" srcId="{1F3F9312-61BF-41F9-B23F-027B40BFC73C}" destId="{83F027FA-CB59-4E45-A1A6-8F750DC887BB}" srcOrd="0" destOrd="0" presId="urn:microsoft.com/office/officeart/2005/8/layout/list1"/>
    <dgm:cxn modelId="{866D4A9D-EA4E-443A-AAD5-2E6403302B25}" type="presOf" srcId="{5FD2F0C7-CC37-4A81-A4F3-B75698DC9361}" destId="{896B0DA8-B715-463B-87EB-6C9BD6681E2E}" srcOrd="1" destOrd="0" presId="urn:microsoft.com/office/officeart/2005/8/layout/list1"/>
    <dgm:cxn modelId="{8B489A1B-FA99-49B3-99F3-2523CFC13351}" srcId="{0EA6E388-2DD6-4765-BD32-AA325485AFA6}" destId="{1F3F9312-61BF-41F9-B23F-027B40BFC73C}" srcOrd="2" destOrd="0" parTransId="{D0ABB92B-725F-4688-8063-AB3CCC0EA8E8}" sibTransId="{1480E972-7C18-4CA3-8EDE-0533B27387B7}"/>
    <dgm:cxn modelId="{C585F3C6-0FA6-43B9-B7B8-31F2BE8A5A95}" type="presOf" srcId="{4D55624B-A3F9-41EC-8E44-799FD27338AC}" destId="{23B43238-D9C8-4B6B-96F5-8D2BE80201DB}" srcOrd="0" destOrd="0" presId="urn:microsoft.com/office/officeart/2005/8/layout/list1"/>
    <dgm:cxn modelId="{6DEB4D50-B52D-4595-B879-89CD47342EC2}" type="presOf" srcId="{5FD2F0C7-CC37-4A81-A4F3-B75698DC9361}" destId="{2BBAF2A1-8815-4614-8777-80E6D4C77908}" srcOrd="0" destOrd="0" presId="urn:microsoft.com/office/officeart/2005/8/layout/list1"/>
    <dgm:cxn modelId="{E6227532-BEB4-4C6F-9E66-B6BBDB8A9B78}" srcId="{0EA6E388-2DD6-4765-BD32-AA325485AFA6}" destId="{5FD2F0C7-CC37-4A81-A4F3-B75698DC9361}" srcOrd="0" destOrd="0" parTransId="{0FD4A41F-02AD-4E28-B3D6-7A6703E517AD}" sibTransId="{A15F1834-10E8-4512-BF73-F6B2CEB25820}"/>
    <dgm:cxn modelId="{357028F0-CDC3-4DD7-AFEA-9D02EC246918}" type="presOf" srcId="{4D55624B-A3F9-41EC-8E44-799FD27338AC}" destId="{27BBD3B8-00D4-454A-9F03-8A149DC8F606}" srcOrd="1" destOrd="0" presId="urn:microsoft.com/office/officeart/2005/8/layout/list1"/>
    <dgm:cxn modelId="{79E3BE38-A4BF-4FAB-9B39-56B228D3EC03}" type="presOf" srcId="{0EA6E388-2DD6-4765-BD32-AA325485AFA6}" destId="{F8515A62-14DC-419B-99E0-98A5464822C8}" srcOrd="0" destOrd="0" presId="urn:microsoft.com/office/officeart/2005/8/layout/list1"/>
    <dgm:cxn modelId="{50A73CBB-5960-41C2-B56D-58AD42DF8CD0}" srcId="{0EA6E388-2DD6-4765-BD32-AA325485AFA6}" destId="{4D55624B-A3F9-41EC-8E44-799FD27338AC}" srcOrd="1" destOrd="0" parTransId="{2680D508-BCC1-4A4F-B0F2-553F3F46EECD}" sibTransId="{B85888B7-C8E6-4386-A200-B7432D976E71}"/>
    <dgm:cxn modelId="{3CC76E08-B77C-49F6-93E4-A92959C2D54D}" type="presOf" srcId="{1F3F9312-61BF-41F9-B23F-027B40BFC73C}" destId="{25AEEBC9-FDA9-47BF-BDA2-4B1A3F01A7D6}" srcOrd="1" destOrd="0" presId="urn:microsoft.com/office/officeart/2005/8/layout/list1"/>
    <dgm:cxn modelId="{A8E7CA10-5560-4329-9FC6-9D1506C99644}" type="presParOf" srcId="{F8515A62-14DC-419B-99E0-98A5464822C8}" destId="{2878923B-A630-4213-BA3F-1ABD13B0F3E7}" srcOrd="0" destOrd="0" presId="urn:microsoft.com/office/officeart/2005/8/layout/list1"/>
    <dgm:cxn modelId="{06504BA8-9F9E-4C2E-91E8-34277273085A}" type="presParOf" srcId="{2878923B-A630-4213-BA3F-1ABD13B0F3E7}" destId="{2BBAF2A1-8815-4614-8777-80E6D4C77908}" srcOrd="0" destOrd="0" presId="urn:microsoft.com/office/officeart/2005/8/layout/list1"/>
    <dgm:cxn modelId="{4053B615-BA05-4161-896F-4ACB968BF598}" type="presParOf" srcId="{2878923B-A630-4213-BA3F-1ABD13B0F3E7}" destId="{896B0DA8-B715-463B-87EB-6C9BD6681E2E}" srcOrd="1" destOrd="0" presId="urn:microsoft.com/office/officeart/2005/8/layout/list1"/>
    <dgm:cxn modelId="{34A4A0C3-180E-4F4F-A71C-4D97064B2A02}" type="presParOf" srcId="{F8515A62-14DC-419B-99E0-98A5464822C8}" destId="{97377CF8-09D8-4527-953A-2397D139F972}" srcOrd="1" destOrd="0" presId="urn:microsoft.com/office/officeart/2005/8/layout/list1"/>
    <dgm:cxn modelId="{2A23F489-630B-47EE-8799-58A87DB8AC71}" type="presParOf" srcId="{F8515A62-14DC-419B-99E0-98A5464822C8}" destId="{41B5E2BA-DE92-456C-A1A6-30A553DD2788}" srcOrd="2" destOrd="0" presId="urn:microsoft.com/office/officeart/2005/8/layout/list1"/>
    <dgm:cxn modelId="{7B2770FD-1B2B-41A8-B106-7FB18042D583}" type="presParOf" srcId="{F8515A62-14DC-419B-99E0-98A5464822C8}" destId="{9B0833B5-4A25-476D-BB3B-92428C5730DD}" srcOrd="3" destOrd="0" presId="urn:microsoft.com/office/officeart/2005/8/layout/list1"/>
    <dgm:cxn modelId="{F5C5E39E-D3B8-4F40-975C-C1B12D580E72}" type="presParOf" srcId="{F8515A62-14DC-419B-99E0-98A5464822C8}" destId="{E3F48391-B21C-4419-B601-F3B792EA5452}" srcOrd="4" destOrd="0" presId="urn:microsoft.com/office/officeart/2005/8/layout/list1"/>
    <dgm:cxn modelId="{17ABC963-37E4-482F-BE63-F2985F19C0E2}" type="presParOf" srcId="{E3F48391-B21C-4419-B601-F3B792EA5452}" destId="{23B43238-D9C8-4B6B-96F5-8D2BE80201DB}" srcOrd="0" destOrd="0" presId="urn:microsoft.com/office/officeart/2005/8/layout/list1"/>
    <dgm:cxn modelId="{26A5DDD9-6E78-470B-9248-72AD4DD5E1CB}" type="presParOf" srcId="{E3F48391-B21C-4419-B601-F3B792EA5452}" destId="{27BBD3B8-00D4-454A-9F03-8A149DC8F606}" srcOrd="1" destOrd="0" presId="urn:microsoft.com/office/officeart/2005/8/layout/list1"/>
    <dgm:cxn modelId="{2C5CB070-2D6F-4B7E-A28B-ADA7CE689CC4}" type="presParOf" srcId="{F8515A62-14DC-419B-99E0-98A5464822C8}" destId="{E098DA1B-62E7-45C0-BA8C-7C5062B2423F}" srcOrd="5" destOrd="0" presId="urn:microsoft.com/office/officeart/2005/8/layout/list1"/>
    <dgm:cxn modelId="{B6613678-FB66-4798-87FE-924B93FDF962}" type="presParOf" srcId="{F8515A62-14DC-419B-99E0-98A5464822C8}" destId="{711F1AC6-3C1E-465F-8F27-B6C9CD7DF35C}" srcOrd="6" destOrd="0" presId="urn:microsoft.com/office/officeart/2005/8/layout/list1"/>
    <dgm:cxn modelId="{3A2F1305-C6C0-4DEF-9DF6-F602A1697382}" type="presParOf" srcId="{F8515A62-14DC-419B-99E0-98A5464822C8}" destId="{1E32FC36-860B-4DF2-9B8D-144C4749D1E3}" srcOrd="7" destOrd="0" presId="urn:microsoft.com/office/officeart/2005/8/layout/list1"/>
    <dgm:cxn modelId="{41F96A02-253D-4A34-818F-41B9D4DFAA4E}" type="presParOf" srcId="{F8515A62-14DC-419B-99E0-98A5464822C8}" destId="{0B684BDF-4563-464E-B3C5-2E7996AF75C5}" srcOrd="8" destOrd="0" presId="urn:microsoft.com/office/officeart/2005/8/layout/list1"/>
    <dgm:cxn modelId="{86F086A6-D5D6-4FC7-ADCC-5216BCCD5E5A}" type="presParOf" srcId="{0B684BDF-4563-464E-B3C5-2E7996AF75C5}" destId="{83F027FA-CB59-4E45-A1A6-8F750DC887BB}" srcOrd="0" destOrd="0" presId="urn:microsoft.com/office/officeart/2005/8/layout/list1"/>
    <dgm:cxn modelId="{103D8D5D-250F-4175-85EC-C2E9017B3161}" type="presParOf" srcId="{0B684BDF-4563-464E-B3C5-2E7996AF75C5}" destId="{25AEEBC9-FDA9-47BF-BDA2-4B1A3F01A7D6}" srcOrd="1" destOrd="0" presId="urn:microsoft.com/office/officeart/2005/8/layout/list1"/>
    <dgm:cxn modelId="{558F239E-AFF1-4A01-A91F-6ACC4905CD3F}" type="presParOf" srcId="{F8515A62-14DC-419B-99E0-98A5464822C8}" destId="{BB3375F5-1F7A-4FA5-B812-41AABF4FC5C7}" srcOrd="9" destOrd="0" presId="urn:microsoft.com/office/officeart/2005/8/layout/list1"/>
    <dgm:cxn modelId="{1C5D655B-3DBF-4D64-97C5-47D929C38219}" type="presParOf" srcId="{F8515A62-14DC-419B-99E0-98A5464822C8}" destId="{80BE1929-F23E-4E4D-81AF-845A30992F1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8C220B-1F32-4420-9108-C4463CFAB6EC}" type="doc">
      <dgm:prSet loTypeId="urn:microsoft.com/office/officeart/2005/8/layout/process1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4612062-A791-4F86-B9EC-E7A36A1385ED}">
      <dgm:prSet custT="1"/>
      <dgm:spPr>
        <a:effectLst>
          <a:outerShdw blurRad="127000" dist="63500" dir="42000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pt-BR" sz="6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RESULTADOS</a:t>
          </a:r>
          <a:endParaRPr lang="pt-BR" sz="6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004E2DB-BFAE-459A-8153-9F81F6FD97D6}" type="parTrans" cxnId="{8007AD72-9530-4E5C-B14D-07C03D966706}">
      <dgm:prSet/>
      <dgm:spPr/>
      <dgm:t>
        <a:bodyPr/>
        <a:lstStyle/>
        <a:p>
          <a:endParaRPr lang="pt-BR"/>
        </a:p>
      </dgm:t>
    </dgm:pt>
    <dgm:pt modelId="{D2FFCC50-F86D-4C27-96BD-FBCFB8781B64}" type="sibTrans" cxnId="{8007AD72-9530-4E5C-B14D-07C03D966706}">
      <dgm:prSet/>
      <dgm:spPr/>
      <dgm:t>
        <a:bodyPr/>
        <a:lstStyle/>
        <a:p>
          <a:endParaRPr lang="pt-BR"/>
        </a:p>
      </dgm:t>
    </dgm:pt>
    <dgm:pt modelId="{5D65915D-87A8-4DC7-985D-EB2D1DE42275}" type="pres">
      <dgm:prSet presAssocID="{578C220B-1F32-4420-9108-C4463CFAB6E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6B3CF55-D2B2-4A57-9D54-340AFD2F81F6}" type="pres">
      <dgm:prSet presAssocID="{04612062-A791-4F86-B9EC-E7A36A1385ED}" presName="node" presStyleLbl="node1" presStyleIdx="0" presStyleCnt="1" custLinFactNeighborX="49" custLinFactNeighborY="33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F7B72A9-9575-4B70-9A70-BDDD248D2EC2}" type="presOf" srcId="{04612062-A791-4F86-B9EC-E7A36A1385ED}" destId="{66B3CF55-D2B2-4A57-9D54-340AFD2F81F6}" srcOrd="0" destOrd="0" presId="urn:microsoft.com/office/officeart/2005/8/layout/process1"/>
    <dgm:cxn modelId="{BF900CF4-C122-4CB2-BFD7-09B61F066476}" type="presOf" srcId="{578C220B-1F32-4420-9108-C4463CFAB6EC}" destId="{5D65915D-87A8-4DC7-985D-EB2D1DE42275}" srcOrd="0" destOrd="0" presId="urn:microsoft.com/office/officeart/2005/8/layout/process1"/>
    <dgm:cxn modelId="{8007AD72-9530-4E5C-B14D-07C03D966706}" srcId="{578C220B-1F32-4420-9108-C4463CFAB6EC}" destId="{04612062-A791-4F86-B9EC-E7A36A1385ED}" srcOrd="0" destOrd="0" parTransId="{1004E2DB-BFAE-459A-8153-9F81F6FD97D6}" sibTransId="{D2FFCC50-F86D-4C27-96BD-FBCFB8781B64}"/>
    <dgm:cxn modelId="{7318DB8C-E053-4C7E-9959-4C5B97999AD6}" type="presParOf" srcId="{5D65915D-87A8-4DC7-985D-EB2D1DE42275}" destId="{66B3CF55-D2B2-4A57-9D54-340AFD2F81F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1BFA9D-D17A-49F3-9541-045C68104DE6}" type="doc">
      <dgm:prSet loTypeId="urn:microsoft.com/office/officeart/2005/8/layout/lProcess1" loCatId="process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185EBCF8-5693-4428-B77C-6090664856A9}">
      <dgm:prSet phldrT="[Texto]" custT="1"/>
      <dgm:spPr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2000" b="1" dirty="0" smtClean="0"/>
            <a:t>VALOR ORIGINAL</a:t>
          </a:r>
        </a:p>
        <a:p>
          <a:r>
            <a:rPr lang="pt-BR" sz="2000" b="1" dirty="0" smtClean="0"/>
            <a:t>Maio/2000</a:t>
          </a:r>
          <a:endParaRPr lang="pt-BR" sz="2000" b="1" dirty="0"/>
        </a:p>
      </dgm:t>
    </dgm:pt>
    <dgm:pt modelId="{37AEE30E-4953-4F80-A3AA-45E4AB6EFFAF}" type="parTrans" cxnId="{72A73DCF-0003-4BC5-9D98-82566BA5B49E}">
      <dgm:prSet/>
      <dgm:spPr/>
      <dgm:t>
        <a:bodyPr/>
        <a:lstStyle/>
        <a:p>
          <a:endParaRPr lang="pt-BR" sz="2000"/>
        </a:p>
      </dgm:t>
    </dgm:pt>
    <dgm:pt modelId="{145D76C6-DFA5-4B20-BF58-21987C0C0BAB}" type="sibTrans" cxnId="{72A73DCF-0003-4BC5-9D98-82566BA5B49E}">
      <dgm:prSet/>
      <dgm:spPr/>
      <dgm:t>
        <a:bodyPr/>
        <a:lstStyle/>
        <a:p>
          <a:endParaRPr lang="pt-BR" sz="2000"/>
        </a:p>
      </dgm:t>
    </dgm:pt>
    <dgm:pt modelId="{EED1D180-770D-46A2-995C-3B5653339968}">
      <dgm:prSet phldrT="[Texto]" custT="1"/>
      <dgm:spPr>
        <a:solidFill>
          <a:schemeClr val="accent6">
            <a:lumMod val="20000"/>
            <a:lumOff val="80000"/>
            <a:alpha val="90000"/>
          </a:schemeClr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2000" dirty="0" smtClean="0"/>
            <a:t>R$ 11,2 bilhões</a:t>
          </a:r>
          <a:endParaRPr lang="pt-BR" sz="2000" dirty="0"/>
        </a:p>
      </dgm:t>
    </dgm:pt>
    <dgm:pt modelId="{5186620A-441C-4117-8F7E-57F58AD3C468}" type="parTrans" cxnId="{6964AB55-24FA-4954-B81F-EC0EB61B5F67}">
      <dgm:prSet/>
      <dgm:spPr/>
      <dgm:t>
        <a:bodyPr/>
        <a:lstStyle/>
        <a:p>
          <a:endParaRPr lang="pt-BR" sz="2000"/>
        </a:p>
      </dgm:t>
    </dgm:pt>
    <dgm:pt modelId="{266BDF13-98D4-4F24-B1C2-EECD22173DF6}" type="sibTrans" cxnId="{6964AB55-24FA-4954-B81F-EC0EB61B5F67}">
      <dgm:prSet/>
      <dgm:spPr/>
      <dgm:t>
        <a:bodyPr/>
        <a:lstStyle/>
        <a:p>
          <a:endParaRPr lang="pt-BR" sz="2000"/>
        </a:p>
      </dgm:t>
    </dgm:pt>
    <dgm:pt modelId="{4B5C522A-F414-4C3B-BCAC-B5E04C0FAE65}">
      <dgm:prSet phldrT="[Texto]" custT="1"/>
      <dgm:spPr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2000" b="1" dirty="0" smtClean="0"/>
            <a:t>SALDO DEVEDOR</a:t>
          </a:r>
        </a:p>
        <a:p>
          <a:r>
            <a:rPr lang="pt-BR" sz="2000" b="1" dirty="0" smtClean="0"/>
            <a:t>Agosto/2009</a:t>
          </a:r>
          <a:endParaRPr lang="pt-BR" sz="2000" b="1" dirty="0"/>
        </a:p>
      </dgm:t>
    </dgm:pt>
    <dgm:pt modelId="{79E2CA00-BF44-4215-9CC4-653F39F3933B}" type="parTrans" cxnId="{B7F89787-6810-447A-8502-5242E575DFAC}">
      <dgm:prSet/>
      <dgm:spPr/>
      <dgm:t>
        <a:bodyPr/>
        <a:lstStyle/>
        <a:p>
          <a:endParaRPr lang="pt-BR" sz="2000"/>
        </a:p>
      </dgm:t>
    </dgm:pt>
    <dgm:pt modelId="{F6D572DC-D3BB-4149-A128-B1E5E79B0381}" type="sibTrans" cxnId="{B7F89787-6810-447A-8502-5242E575DFAC}">
      <dgm:prSet/>
      <dgm:spPr/>
      <dgm:t>
        <a:bodyPr/>
        <a:lstStyle/>
        <a:p>
          <a:endParaRPr lang="pt-BR" sz="2000"/>
        </a:p>
      </dgm:t>
    </dgm:pt>
    <dgm:pt modelId="{128034F7-51FF-493F-86EC-333116100B53}">
      <dgm:prSet phldrT="[Texto]" custT="1"/>
      <dgm:spPr>
        <a:solidFill>
          <a:schemeClr val="accent6">
            <a:lumMod val="20000"/>
            <a:lumOff val="80000"/>
            <a:alpha val="90000"/>
          </a:schemeClr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2000" dirty="0" smtClean="0"/>
            <a:t>R$ 38 bilhões</a:t>
          </a:r>
          <a:endParaRPr lang="pt-BR" sz="2000" dirty="0"/>
        </a:p>
      </dgm:t>
    </dgm:pt>
    <dgm:pt modelId="{E9F09192-1BB6-496F-9A8C-4CDB57338BE3}" type="parTrans" cxnId="{E7C0C02E-2015-45AA-ABC9-4EE1AC9D38EE}">
      <dgm:prSet/>
      <dgm:spPr/>
      <dgm:t>
        <a:bodyPr/>
        <a:lstStyle/>
        <a:p>
          <a:endParaRPr lang="pt-BR" sz="2000"/>
        </a:p>
      </dgm:t>
    </dgm:pt>
    <dgm:pt modelId="{7085924A-6FF8-4193-BF25-381289B17C1A}" type="sibTrans" cxnId="{E7C0C02E-2015-45AA-ABC9-4EE1AC9D38EE}">
      <dgm:prSet/>
      <dgm:spPr/>
      <dgm:t>
        <a:bodyPr/>
        <a:lstStyle/>
        <a:p>
          <a:endParaRPr lang="pt-BR" sz="2000"/>
        </a:p>
      </dgm:t>
    </dgm:pt>
    <dgm:pt modelId="{A6CD72AA-9606-4ABB-9421-A6595B20C393}" type="pres">
      <dgm:prSet presAssocID="{D81BFA9D-D17A-49F3-9541-045C68104DE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FFB3480-9F59-48C5-8B4C-4864DFC4B055}" type="pres">
      <dgm:prSet presAssocID="{185EBCF8-5693-4428-B77C-6090664856A9}" presName="vertFlow" presStyleCnt="0"/>
      <dgm:spPr/>
    </dgm:pt>
    <dgm:pt modelId="{9D0BBCF6-E1BF-4213-9F40-1FFB3556A3BD}" type="pres">
      <dgm:prSet presAssocID="{185EBCF8-5693-4428-B77C-6090664856A9}" presName="header" presStyleLbl="node1" presStyleIdx="0" presStyleCnt="2" custScaleY="201140" custLinFactNeighborX="-208" custLinFactNeighborY="-11824"/>
      <dgm:spPr/>
      <dgm:t>
        <a:bodyPr/>
        <a:lstStyle/>
        <a:p>
          <a:endParaRPr lang="pt-BR"/>
        </a:p>
      </dgm:t>
    </dgm:pt>
    <dgm:pt modelId="{94E15A27-9550-4E30-8F90-274DBD4E7CC6}" type="pres">
      <dgm:prSet presAssocID="{5186620A-441C-4117-8F7E-57F58AD3C468}" presName="parTrans" presStyleLbl="sibTrans2D1" presStyleIdx="0" presStyleCnt="2"/>
      <dgm:spPr/>
      <dgm:t>
        <a:bodyPr/>
        <a:lstStyle/>
        <a:p>
          <a:endParaRPr lang="pt-BR"/>
        </a:p>
      </dgm:t>
    </dgm:pt>
    <dgm:pt modelId="{545EC134-C62B-44F7-8C89-E6D8D9E0D0AC}" type="pres">
      <dgm:prSet presAssocID="{EED1D180-770D-46A2-995C-3B5653339968}" presName="child" presStyleLbl="alignAccFollow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3255629-542D-45BA-8D54-A1A78F9002DD}" type="pres">
      <dgm:prSet presAssocID="{185EBCF8-5693-4428-B77C-6090664856A9}" presName="hSp" presStyleCnt="0"/>
      <dgm:spPr/>
    </dgm:pt>
    <dgm:pt modelId="{149F3EFE-5085-4F44-BBBD-4BF60ECC1350}" type="pres">
      <dgm:prSet presAssocID="{4B5C522A-F414-4C3B-BCAC-B5E04C0FAE65}" presName="vertFlow" presStyleCnt="0"/>
      <dgm:spPr/>
    </dgm:pt>
    <dgm:pt modelId="{CE317F5C-62F8-4E81-B35D-1039443868A0}" type="pres">
      <dgm:prSet presAssocID="{4B5C522A-F414-4C3B-BCAC-B5E04C0FAE65}" presName="header" presStyleLbl="node1" presStyleIdx="1" presStyleCnt="2" custScaleY="199402"/>
      <dgm:spPr/>
      <dgm:t>
        <a:bodyPr/>
        <a:lstStyle/>
        <a:p>
          <a:endParaRPr lang="pt-BR"/>
        </a:p>
      </dgm:t>
    </dgm:pt>
    <dgm:pt modelId="{8BE7086A-EED9-442F-948F-B7715AF14CBE}" type="pres">
      <dgm:prSet presAssocID="{E9F09192-1BB6-496F-9A8C-4CDB57338BE3}" presName="parTrans" presStyleLbl="sibTrans2D1" presStyleIdx="1" presStyleCnt="2"/>
      <dgm:spPr/>
      <dgm:t>
        <a:bodyPr/>
        <a:lstStyle/>
        <a:p>
          <a:endParaRPr lang="pt-BR"/>
        </a:p>
      </dgm:t>
    </dgm:pt>
    <dgm:pt modelId="{9C98A2AB-D93A-4D00-B88B-EF9EE21F4773}" type="pres">
      <dgm:prSet presAssocID="{128034F7-51FF-493F-86EC-333116100B53}" presName="child" presStyleLbl="alignAccFollow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249744C-14B3-4CBA-825E-EF7FE83BE496}" type="presOf" srcId="{EED1D180-770D-46A2-995C-3B5653339968}" destId="{545EC134-C62B-44F7-8C89-E6D8D9E0D0AC}" srcOrd="0" destOrd="0" presId="urn:microsoft.com/office/officeart/2005/8/layout/lProcess1"/>
    <dgm:cxn modelId="{A8B2606D-C825-4B37-9369-AA6A42505A64}" type="presOf" srcId="{128034F7-51FF-493F-86EC-333116100B53}" destId="{9C98A2AB-D93A-4D00-B88B-EF9EE21F4773}" srcOrd="0" destOrd="0" presId="urn:microsoft.com/office/officeart/2005/8/layout/lProcess1"/>
    <dgm:cxn modelId="{72A73DCF-0003-4BC5-9D98-82566BA5B49E}" srcId="{D81BFA9D-D17A-49F3-9541-045C68104DE6}" destId="{185EBCF8-5693-4428-B77C-6090664856A9}" srcOrd="0" destOrd="0" parTransId="{37AEE30E-4953-4F80-A3AA-45E4AB6EFFAF}" sibTransId="{145D76C6-DFA5-4B20-BF58-21987C0C0BAB}"/>
    <dgm:cxn modelId="{AF79575D-2408-436C-992C-4B473C95484D}" type="presOf" srcId="{5186620A-441C-4117-8F7E-57F58AD3C468}" destId="{94E15A27-9550-4E30-8F90-274DBD4E7CC6}" srcOrd="0" destOrd="0" presId="urn:microsoft.com/office/officeart/2005/8/layout/lProcess1"/>
    <dgm:cxn modelId="{9628BAA7-09AE-4C4B-A9F2-24A41C23C3D7}" type="presOf" srcId="{4B5C522A-F414-4C3B-BCAC-B5E04C0FAE65}" destId="{CE317F5C-62F8-4E81-B35D-1039443868A0}" srcOrd="0" destOrd="0" presId="urn:microsoft.com/office/officeart/2005/8/layout/lProcess1"/>
    <dgm:cxn modelId="{E7C0C02E-2015-45AA-ABC9-4EE1AC9D38EE}" srcId="{4B5C522A-F414-4C3B-BCAC-B5E04C0FAE65}" destId="{128034F7-51FF-493F-86EC-333116100B53}" srcOrd="0" destOrd="0" parTransId="{E9F09192-1BB6-496F-9A8C-4CDB57338BE3}" sibTransId="{7085924A-6FF8-4193-BF25-381289B17C1A}"/>
    <dgm:cxn modelId="{6964AB55-24FA-4954-B81F-EC0EB61B5F67}" srcId="{185EBCF8-5693-4428-B77C-6090664856A9}" destId="{EED1D180-770D-46A2-995C-3B5653339968}" srcOrd="0" destOrd="0" parTransId="{5186620A-441C-4117-8F7E-57F58AD3C468}" sibTransId="{266BDF13-98D4-4F24-B1C2-EECD22173DF6}"/>
    <dgm:cxn modelId="{B7F89787-6810-447A-8502-5242E575DFAC}" srcId="{D81BFA9D-D17A-49F3-9541-045C68104DE6}" destId="{4B5C522A-F414-4C3B-BCAC-B5E04C0FAE65}" srcOrd="1" destOrd="0" parTransId="{79E2CA00-BF44-4215-9CC4-653F39F3933B}" sibTransId="{F6D572DC-D3BB-4149-A128-B1E5E79B0381}"/>
    <dgm:cxn modelId="{214F6540-844D-4498-AB99-23A5AA26E892}" type="presOf" srcId="{185EBCF8-5693-4428-B77C-6090664856A9}" destId="{9D0BBCF6-E1BF-4213-9F40-1FFB3556A3BD}" srcOrd="0" destOrd="0" presId="urn:microsoft.com/office/officeart/2005/8/layout/lProcess1"/>
    <dgm:cxn modelId="{04299AE8-2150-4732-BAB0-A5D634968E64}" type="presOf" srcId="{E9F09192-1BB6-496F-9A8C-4CDB57338BE3}" destId="{8BE7086A-EED9-442F-948F-B7715AF14CBE}" srcOrd="0" destOrd="0" presId="urn:microsoft.com/office/officeart/2005/8/layout/lProcess1"/>
    <dgm:cxn modelId="{F3C4FF11-E586-4329-A107-E5ED5E0F0519}" type="presOf" srcId="{D81BFA9D-D17A-49F3-9541-045C68104DE6}" destId="{A6CD72AA-9606-4ABB-9421-A6595B20C393}" srcOrd="0" destOrd="0" presId="urn:microsoft.com/office/officeart/2005/8/layout/lProcess1"/>
    <dgm:cxn modelId="{031A931F-FC5E-4452-9369-9013750BBDE7}" type="presParOf" srcId="{A6CD72AA-9606-4ABB-9421-A6595B20C393}" destId="{CFFB3480-9F59-48C5-8B4C-4864DFC4B055}" srcOrd="0" destOrd="0" presId="urn:microsoft.com/office/officeart/2005/8/layout/lProcess1"/>
    <dgm:cxn modelId="{9C1A25CF-A203-4CB6-B506-F60EBF9B6EEC}" type="presParOf" srcId="{CFFB3480-9F59-48C5-8B4C-4864DFC4B055}" destId="{9D0BBCF6-E1BF-4213-9F40-1FFB3556A3BD}" srcOrd="0" destOrd="0" presId="urn:microsoft.com/office/officeart/2005/8/layout/lProcess1"/>
    <dgm:cxn modelId="{6FEEBB54-D8C9-45A9-90A2-EE8663CEDC0B}" type="presParOf" srcId="{CFFB3480-9F59-48C5-8B4C-4864DFC4B055}" destId="{94E15A27-9550-4E30-8F90-274DBD4E7CC6}" srcOrd="1" destOrd="0" presId="urn:microsoft.com/office/officeart/2005/8/layout/lProcess1"/>
    <dgm:cxn modelId="{BBB93FBC-C6EF-40E7-B613-8C4D1672F3E0}" type="presParOf" srcId="{CFFB3480-9F59-48C5-8B4C-4864DFC4B055}" destId="{545EC134-C62B-44F7-8C89-E6D8D9E0D0AC}" srcOrd="2" destOrd="0" presId="urn:microsoft.com/office/officeart/2005/8/layout/lProcess1"/>
    <dgm:cxn modelId="{6F499FF7-CE19-4214-AC25-738CC01D851A}" type="presParOf" srcId="{A6CD72AA-9606-4ABB-9421-A6595B20C393}" destId="{33255629-542D-45BA-8D54-A1A78F9002DD}" srcOrd="1" destOrd="0" presId="urn:microsoft.com/office/officeart/2005/8/layout/lProcess1"/>
    <dgm:cxn modelId="{605D3FC6-EE0E-4A8A-AC5D-98399309E4E1}" type="presParOf" srcId="{A6CD72AA-9606-4ABB-9421-A6595B20C393}" destId="{149F3EFE-5085-4F44-BBBD-4BF60ECC1350}" srcOrd="2" destOrd="0" presId="urn:microsoft.com/office/officeart/2005/8/layout/lProcess1"/>
    <dgm:cxn modelId="{4D72102F-FF40-47ED-8B42-3BC9AA08A8C9}" type="presParOf" srcId="{149F3EFE-5085-4F44-BBBD-4BF60ECC1350}" destId="{CE317F5C-62F8-4E81-B35D-1039443868A0}" srcOrd="0" destOrd="0" presId="urn:microsoft.com/office/officeart/2005/8/layout/lProcess1"/>
    <dgm:cxn modelId="{86FBEC6F-15A9-47F2-8E64-A33D4EDB5926}" type="presParOf" srcId="{149F3EFE-5085-4F44-BBBD-4BF60ECC1350}" destId="{8BE7086A-EED9-442F-948F-B7715AF14CBE}" srcOrd="1" destOrd="0" presId="urn:microsoft.com/office/officeart/2005/8/layout/lProcess1"/>
    <dgm:cxn modelId="{27A633E6-60F1-44D4-A2E1-55560D48E836}" type="presParOf" srcId="{149F3EFE-5085-4F44-BBBD-4BF60ECC1350}" destId="{9C98A2AB-D93A-4D00-B88B-EF9EE21F4773}" srcOrd="2" destOrd="0" presId="urn:microsoft.com/office/officeart/2005/8/layout/lProcess1"/>
  </dgm:cxnLst>
  <dgm:bg>
    <a:effectLst>
      <a:outerShdw blurRad="50800" dist="38100" dir="5400000" algn="t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B5E2BA-DE92-456C-A1A6-30A553DD2788}">
      <dsp:nvSpPr>
        <dsp:cNvPr id="0" name=""/>
        <dsp:cNvSpPr/>
      </dsp:nvSpPr>
      <dsp:spPr>
        <a:xfrm>
          <a:off x="0" y="428943"/>
          <a:ext cx="6096000" cy="521932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6B0DA8-B715-463B-87EB-6C9BD6681E2E}">
      <dsp:nvSpPr>
        <dsp:cNvPr id="0" name=""/>
        <dsp:cNvSpPr/>
      </dsp:nvSpPr>
      <dsp:spPr>
        <a:xfrm>
          <a:off x="142876" y="119605"/>
          <a:ext cx="5794332" cy="658244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i="0" kern="1200" dirty="0" smtClean="0"/>
            <a:t>Ação Planejada</a:t>
          </a:r>
          <a:endParaRPr lang="pt-BR" sz="2000" b="1" i="0" kern="1200" dirty="0"/>
        </a:p>
      </dsp:txBody>
      <dsp:txXfrm>
        <a:off x="142876" y="119605"/>
        <a:ext cx="5794332" cy="658244"/>
      </dsp:txXfrm>
    </dsp:sp>
    <dsp:sp modelId="{711F1AC6-3C1E-465F-8F27-B6C9CD7DF35C}">
      <dsp:nvSpPr>
        <dsp:cNvPr id="0" name=""/>
        <dsp:cNvSpPr/>
      </dsp:nvSpPr>
      <dsp:spPr>
        <a:xfrm>
          <a:off x="0" y="1357637"/>
          <a:ext cx="6096000" cy="521932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BBD3B8-00D4-454A-9F03-8A149DC8F606}">
      <dsp:nvSpPr>
        <dsp:cNvPr id="0" name=""/>
        <dsp:cNvSpPr/>
      </dsp:nvSpPr>
      <dsp:spPr>
        <a:xfrm>
          <a:off x="142876" y="1071880"/>
          <a:ext cx="5798810" cy="683687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Prevenção de riscos e correção tempestiva de desvios </a:t>
          </a:r>
          <a:endParaRPr lang="pt-BR" sz="2000" b="1" kern="1200" dirty="0"/>
        </a:p>
      </dsp:txBody>
      <dsp:txXfrm>
        <a:off x="142876" y="1071880"/>
        <a:ext cx="5798810" cy="683687"/>
      </dsp:txXfrm>
    </dsp:sp>
    <dsp:sp modelId="{80BE1929-F23E-4E4D-81AF-845A30992F1F}">
      <dsp:nvSpPr>
        <dsp:cNvPr id="0" name=""/>
        <dsp:cNvSpPr/>
      </dsp:nvSpPr>
      <dsp:spPr>
        <a:xfrm>
          <a:off x="0" y="2278069"/>
          <a:ext cx="6096000" cy="521932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AEEBC9-FDA9-47BF-BDA2-4B1A3F01A7D6}">
      <dsp:nvSpPr>
        <dsp:cNvPr id="0" name=""/>
        <dsp:cNvSpPr/>
      </dsp:nvSpPr>
      <dsp:spPr>
        <a:xfrm>
          <a:off x="142876" y="2000573"/>
          <a:ext cx="5799235" cy="673076"/>
        </a:xfrm>
        <a:prstGeom prst="round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Equilíbrio das contas públicas, via cumprimento de metas de resultados entre Receitas e Despesas</a:t>
          </a:r>
          <a:endParaRPr lang="pt-BR" sz="2000" b="1" kern="1200" dirty="0"/>
        </a:p>
      </dsp:txBody>
      <dsp:txXfrm>
        <a:off x="142876" y="2000573"/>
        <a:ext cx="5799235" cy="67307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B3CF55-D2B2-4A57-9D54-340AFD2F81F6}">
      <dsp:nvSpPr>
        <dsp:cNvPr id="0" name=""/>
        <dsp:cNvSpPr/>
      </dsp:nvSpPr>
      <dsp:spPr>
        <a:xfrm>
          <a:off x="7185" y="0"/>
          <a:ext cx="7350928" cy="15904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27000" dist="63500" dir="42000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lvl="0" algn="ctr" defTabSz="2933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6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RESULTADOS</a:t>
          </a:r>
          <a:endParaRPr lang="pt-BR" sz="6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85" y="0"/>
        <a:ext cx="7350928" cy="159041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0BBCF6-E1BF-4213-9F40-1FFB3556A3BD}">
      <dsp:nvSpPr>
        <dsp:cNvPr id="0" name=""/>
        <dsp:cNvSpPr/>
      </dsp:nvSpPr>
      <dsp:spPr>
        <a:xfrm>
          <a:off x="0" y="357971"/>
          <a:ext cx="3805410" cy="19135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50800" dist="762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VALOR ORIGINAL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Maio/2000</a:t>
          </a:r>
          <a:endParaRPr lang="pt-BR" sz="2000" b="1" kern="1200" dirty="0"/>
        </a:p>
      </dsp:txBody>
      <dsp:txXfrm>
        <a:off x="0" y="357971"/>
        <a:ext cx="3805410" cy="1913550"/>
      </dsp:txXfrm>
    </dsp:sp>
    <dsp:sp modelId="{94E15A27-9550-4E30-8F90-274DBD4E7CC6}">
      <dsp:nvSpPr>
        <dsp:cNvPr id="0" name=""/>
        <dsp:cNvSpPr/>
      </dsp:nvSpPr>
      <dsp:spPr>
        <a:xfrm rot="5399664">
          <a:off x="1809731" y="2374451"/>
          <a:ext cx="186172" cy="166486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5EC134-C62B-44F7-8C89-E6D8D9E0D0AC}">
      <dsp:nvSpPr>
        <dsp:cNvPr id="0" name=""/>
        <dsp:cNvSpPr/>
      </dsp:nvSpPr>
      <dsp:spPr>
        <a:xfrm>
          <a:off x="176" y="2643866"/>
          <a:ext cx="3805410" cy="951352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762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R$ 11,2 bilhões</a:t>
          </a:r>
          <a:endParaRPr lang="pt-BR" sz="2000" kern="1200" dirty="0"/>
        </a:p>
      </dsp:txBody>
      <dsp:txXfrm>
        <a:off x="176" y="2643866"/>
        <a:ext cx="3805410" cy="951352"/>
      </dsp:txXfrm>
    </dsp:sp>
    <dsp:sp modelId="{CE317F5C-62F8-4E81-B35D-1039443868A0}">
      <dsp:nvSpPr>
        <dsp:cNvPr id="0" name=""/>
        <dsp:cNvSpPr/>
      </dsp:nvSpPr>
      <dsp:spPr>
        <a:xfrm>
          <a:off x="4338344" y="397342"/>
          <a:ext cx="3805410" cy="1897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50800" dist="762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SALDO DEVEDOR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Agosto/2009</a:t>
          </a:r>
          <a:endParaRPr lang="pt-BR" sz="2000" b="1" kern="1200" dirty="0"/>
        </a:p>
      </dsp:txBody>
      <dsp:txXfrm>
        <a:off x="4338344" y="397342"/>
        <a:ext cx="3805410" cy="1897016"/>
      </dsp:txXfrm>
    </dsp:sp>
    <dsp:sp modelId="{8BE7086A-EED9-442F-948F-B7715AF14CBE}">
      <dsp:nvSpPr>
        <dsp:cNvPr id="0" name=""/>
        <dsp:cNvSpPr/>
      </dsp:nvSpPr>
      <dsp:spPr>
        <a:xfrm rot="5400000">
          <a:off x="6157806" y="2377602"/>
          <a:ext cx="166486" cy="166486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98A2AB-D93A-4D00-B88B-EF9EE21F4773}">
      <dsp:nvSpPr>
        <dsp:cNvPr id="0" name=""/>
        <dsp:cNvSpPr/>
      </dsp:nvSpPr>
      <dsp:spPr>
        <a:xfrm>
          <a:off x="4338344" y="2627332"/>
          <a:ext cx="3805410" cy="951352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762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R$ 38 bilhões</a:t>
          </a:r>
          <a:endParaRPr lang="pt-BR" sz="2000" kern="1200" dirty="0"/>
        </a:p>
      </dsp:txBody>
      <dsp:txXfrm>
        <a:off x="4338344" y="2627332"/>
        <a:ext cx="3805410" cy="951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0.85758</cdr:x>
      <cdr:y>0.7146</cdr:y>
    </cdr:from>
    <cdr:to>
      <cdr:x>0.95291</cdr:x>
      <cdr:y>0.75867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8225589" y="4267702"/>
          <a:ext cx="914400" cy="263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 sz="1200" b="1"/>
        </a:p>
      </cdr:txBody>
    </cdr:sp>
  </cdr:relSizeAnchor>
  <cdr:relSizeAnchor xmlns:cdr="http://schemas.openxmlformats.org/drawingml/2006/chartDrawing">
    <cdr:from>
      <cdr:x>0.82491</cdr:x>
      <cdr:y>0.52363</cdr:y>
    </cdr:from>
    <cdr:to>
      <cdr:x>0.87979</cdr:x>
      <cdr:y>0.59078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7912267" y="3127207"/>
          <a:ext cx="526381" cy="401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200" b="1"/>
        </a:p>
      </cdr:txBody>
    </cdr:sp>
  </cdr:relSizeAnchor>
  <cdr:relSizeAnchor xmlns:cdr="http://schemas.openxmlformats.org/drawingml/2006/chartDrawing">
    <cdr:from>
      <cdr:x>0.73736</cdr:x>
      <cdr:y>0.64325</cdr:y>
    </cdr:from>
    <cdr:to>
      <cdr:x>0.79094</cdr:x>
      <cdr:y>0.69991</cdr:y>
    </cdr:to>
    <cdr:sp macro="" textlink="">
      <cdr:nvSpPr>
        <cdr:cNvPr id="4" name="CaixaDeTexto 3"/>
        <cdr:cNvSpPr txBox="1"/>
      </cdr:nvSpPr>
      <cdr:spPr>
        <a:xfrm xmlns:a="http://schemas.openxmlformats.org/drawingml/2006/main" rot="10800000" flipV="1">
          <a:off x="7072563" y="3841583"/>
          <a:ext cx="513849" cy="3383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200" b="1"/>
        </a:p>
        <a:p xmlns:a="http://schemas.openxmlformats.org/drawingml/2006/main">
          <a:endParaRPr lang="pt-BR" sz="1200" b="1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0.85758</cdr:x>
      <cdr:y>0.7146</cdr:y>
    </cdr:from>
    <cdr:to>
      <cdr:x>0.95291</cdr:x>
      <cdr:y>0.75867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8225589" y="4267702"/>
          <a:ext cx="914400" cy="263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 sz="1200" b="1"/>
        </a:p>
      </cdr:txBody>
    </cdr:sp>
  </cdr:relSizeAnchor>
  <cdr:relSizeAnchor xmlns:cdr="http://schemas.openxmlformats.org/drawingml/2006/chartDrawing">
    <cdr:from>
      <cdr:x>0.82491</cdr:x>
      <cdr:y>0.52363</cdr:y>
    </cdr:from>
    <cdr:to>
      <cdr:x>0.87979</cdr:x>
      <cdr:y>0.59078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7912267" y="3127207"/>
          <a:ext cx="526381" cy="401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200" b="1"/>
        </a:p>
      </cdr:txBody>
    </cdr:sp>
  </cdr:relSizeAnchor>
  <cdr:relSizeAnchor xmlns:cdr="http://schemas.openxmlformats.org/drawingml/2006/chartDrawing">
    <cdr:from>
      <cdr:x>0.73736</cdr:x>
      <cdr:y>0.64325</cdr:y>
    </cdr:from>
    <cdr:to>
      <cdr:x>0.79094</cdr:x>
      <cdr:y>0.69991</cdr:y>
    </cdr:to>
    <cdr:sp macro="" textlink="">
      <cdr:nvSpPr>
        <cdr:cNvPr id="4" name="CaixaDeTexto 3"/>
        <cdr:cNvSpPr txBox="1"/>
      </cdr:nvSpPr>
      <cdr:spPr>
        <a:xfrm xmlns:a="http://schemas.openxmlformats.org/drawingml/2006/main" rot="10800000" flipV="1">
          <a:off x="7072563" y="3841583"/>
          <a:ext cx="513849" cy="3383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200" b="1"/>
        </a:p>
        <a:p xmlns:a="http://schemas.openxmlformats.org/drawingml/2006/main">
          <a:endParaRPr lang="pt-BR" sz="1200" b="1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0.201</cdr:x>
      <cdr:y>0.46975</cdr:y>
    </cdr:from>
    <cdr:to>
      <cdr:x>0.2565</cdr:x>
      <cdr:y>0.553</cdr:y>
    </cdr:to>
    <cdr:sp macro="" textlink="">
      <cdr:nvSpPr>
        <cdr:cNvPr id="3086" name="Text 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47517" y="2635403"/>
          <a:ext cx="510135" cy="4670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45720" tIns="36576" rIns="45720" bIns="0" anchor="t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endParaRPr lang="pt-BR" sz="2000" b="0" i="0" strike="noStrike">
            <a:solidFill>
              <a:srgbClr val="FFFFFF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0.68363</cdr:x>
      <cdr:y>0.50828</cdr:y>
    </cdr:from>
    <cdr:to>
      <cdr:x>0.73634</cdr:x>
      <cdr:y>0.56134</cdr:y>
    </cdr:to>
    <cdr:sp macro="" textlink="">
      <cdr:nvSpPr>
        <cdr:cNvPr id="4" name="CaixaDeTexto 3"/>
        <cdr:cNvSpPr txBox="1"/>
      </cdr:nvSpPr>
      <cdr:spPr>
        <a:xfrm xmlns:a="http://schemas.openxmlformats.org/drawingml/2006/main" flipH="1">
          <a:off x="6277131" y="2841885"/>
          <a:ext cx="484058" cy="2966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pt-BR" sz="1600"/>
            <a:t>(*)</a:t>
          </a:r>
        </a:p>
      </cdr:txBody>
    </cdr:sp>
  </cdr:relSizeAnchor>
  <cdr:relSizeAnchor xmlns:cdr="http://schemas.openxmlformats.org/drawingml/2006/chartDrawing">
    <cdr:from>
      <cdr:x>0.24148</cdr:x>
      <cdr:y>0.20387</cdr:y>
    </cdr:from>
    <cdr:to>
      <cdr:x>0.86559</cdr:x>
      <cdr:y>0.4608</cdr:y>
    </cdr:to>
    <cdr:sp macro="" textlink="">
      <cdr:nvSpPr>
        <cdr:cNvPr id="8" name="Conector de seta reta 7"/>
        <cdr:cNvSpPr/>
      </cdr:nvSpPr>
      <cdr:spPr>
        <a:xfrm xmlns:a="http://schemas.openxmlformats.org/drawingml/2006/main" flipV="1">
          <a:off x="2217294" y="1139894"/>
          <a:ext cx="5730617" cy="14365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0.84178</cdr:x>
      <cdr:y>0.51107</cdr:y>
    </cdr:from>
    <cdr:to>
      <cdr:x>0.8894</cdr:x>
      <cdr:y>0.58648</cdr:y>
    </cdr:to>
    <cdr:sp macro="" textlink="">
      <cdr:nvSpPr>
        <cdr:cNvPr id="7" name="CaixaDeTexto 6"/>
        <cdr:cNvSpPr txBox="1"/>
      </cdr:nvSpPr>
      <cdr:spPr>
        <a:xfrm xmlns:a="http://schemas.openxmlformats.org/drawingml/2006/main">
          <a:off x="7729302" y="2857500"/>
          <a:ext cx="437213" cy="4215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t-BR" sz="1600"/>
            <a:t>(*)</a:t>
          </a:r>
        </a:p>
      </cdr:txBody>
    </cdr:sp>
  </cdr:relSizeAnchor>
  <cdr:relSizeAnchor xmlns:cdr="http://schemas.openxmlformats.org/drawingml/2006/chartDrawing">
    <cdr:from>
      <cdr:x>0.52888</cdr:x>
      <cdr:y>0.4999</cdr:y>
    </cdr:from>
    <cdr:to>
      <cdr:x>0.58669</cdr:x>
      <cdr:y>0.60044</cdr:y>
    </cdr:to>
    <cdr:sp macro="" textlink="">
      <cdr:nvSpPr>
        <cdr:cNvPr id="9" name="CaixaDeTexto 8"/>
        <cdr:cNvSpPr txBox="1"/>
      </cdr:nvSpPr>
      <cdr:spPr>
        <a:xfrm xmlns:a="http://schemas.openxmlformats.org/drawingml/2006/main">
          <a:off x="4856189" y="2795041"/>
          <a:ext cx="530901" cy="5621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600"/>
            <a:t>(*</a:t>
          </a:r>
          <a:r>
            <a:rPr lang="pt-BR" sz="1800"/>
            <a:t>)</a:t>
          </a:r>
        </a:p>
      </cdr:txBody>
    </cdr:sp>
  </cdr:relSizeAnchor>
  <cdr:relSizeAnchor xmlns:cdr="http://schemas.openxmlformats.org/drawingml/2006/chartDrawing">
    <cdr:from>
      <cdr:x>0.19386</cdr:x>
      <cdr:y>0.13405</cdr:y>
    </cdr:from>
    <cdr:to>
      <cdr:x>0.83328</cdr:x>
      <cdr:y>0.36864</cdr:y>
    </cdr:to>
    <cdr:sp macro="" textlink="">
      <cdr:nvSpPr>
        <cdr:cNvPr id="11" name="Conector de seta reta 10"/>
        <cdr:cNvSpPr/>
      </cdr:nvSpPr>
      <cdr:spPr>
        <a:xfrm xmlns:a="http://schemas.openxmlformats.org/drawingml/2006/main" flipV="1">
          <a:off x="1780082" y="749508"/>
          <a:ext cx="5871148" cy="13116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0.23591</cdr:x>
      <cdr:y>0.91892</cdr:y>
    </cdr:from>
    <cdr:to>
      <cdr:x>0.36534</cdr:x>
      <cdr:y>0.97973</cdr:y>
    </cdr:to>
    <cdr:sp macro="" textlink="">
      <cdr:nvSpPr>
        <cdr:cNvPr id="5" name="CaixaDeTexto 3"/>
        <cdr:cNvSpPr txBox="1"/>
      </cdr:nvSpPr>
      <cdr:spPr>
        <a:xfrm xmlns:a="http://schemas.openxmlformats.org/drawingml/2006/main">
          <a:off x="2152666" y="5181600"/>
          <a:ext cx="1181083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endParaRPr lang="pt-BR" sz="1400" b="1">
            <a:latin typeface="+mn-lt"/>
          </a:endParaRPr>
        </a:p>
      </cdr:txBody>
    </cdr:sp>
  </cdr:relSizeAnchor>
  <cdr:relSizeAnchor xmlns:cdr="http://schemas.openxmlformats.org/drawingml/2006/chartDrawing">
    <cdr:from>
      <cdr:x>0.23591</cdr:x>
      <cdr:y>0.92117</cdr:y>
    </cdr:from>
    <cdr:to>
      <cdr:x>0.35003</cdr:x>
      <cdr:y>0.99324</cdr:y>
    </cdr:to>
    <cdr:sp macro="" textlink="">
      <cdr:nvSpPr>
        <cdr:cNvPr id="8" name="CaixaDeTexto 3"/>
        <cdr:cNvSpPr txBox="1"/>
      </cdr:nvSpPr>
      <cdr:spPr>
        <a:xfrm xmlns:a="http://schemas.openxmlformats.org/drawingml/2006/main">
          <a:off x="2152666" y="5194300"/>
          <a:ext cx="1041383" cy="406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100" b="1">
            <a:latin typeface="+mn-lt"/>
          </a:endParaRPr>
        </a:p>
      </cdr:txBody>
    </cdr:sp>
  </cdr:relSizeAnchor>
  <cdr:relSizeAnchor xmlns:cdr="http://schemas.openxmlformats.org/drawingml/2006/chartDrawing">
    <cdr:from>
      <cdr:x>0.4328</cdr:x>
      <cdr:y>0.36128</cdr:y>
    </cdr:from>
    <cdr:to>
      <cdr:x>0.69864</cdr:x>
      <cdr:y>0.4365</cdr:y>
    </cdr:to>
    <cdr:sp macro="" textlink="">
      <cdr:nvSpPr>
        <cdr:cNvPr id="10" name="CaixaDeTexto 9"/>
        <cdr:cNvSpPr txBox="1"/>
      </cdr:nvSpPr>
      <cdr:spPr>
        <a:xfrm xmlns:a="http://schemas.openxmlformats.org/drawingml/2006/main" rot="2279875">
          <a:off x="3949321" y="2037177"/>
          <a:ext cx="2425733" cy="4241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t-BR" sz="1600" b="1" dirty="0"/>
            <a:t>Dívida Fiscal Líquida</a:t>
          </a:r>
        </a:p>
        <a:p xmlns:a="http://schemas.openxmlformats.org/drawingml/2006/main">
          <a:pPr algn="ctr"/>
          <a:endParaRPr lang="pt-BR" sz="16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05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7" tIns="46593" rIns="93187" bIns="46593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1338" y="0"/>
            <a:ext cx="43037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7" tIns="46593" rIns="93187" bIns="4659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3005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7" tIns="46593" rIns="93187" bIns="46593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1338" y="6513513"/>
            <a:ext cx="43037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7" tIns="46593" rIns="93187" bIns="4659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F05DAEB-24DA-4F63-990B-0FE613230E2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05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7" tIns="46593" rIns="93187" bIns="46593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1338" y="0"/>
            <a:ext cx="43037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7" tIns="46593" rIns="93187" bIns="4659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14350"/>
            <a:ext cx="3427412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6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75" y="3257550"/>
            <a:ext cx="794067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7" tIns="46593" rIns="93187" bIns="465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6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43005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7" tIns="46593" rIns="93187" bIns="46593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1338" y="6513513"/>
            <a:ext cx="43037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7" tIns="46593" rIns="93187" bIns="4659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272DC5D-93D8-4FF4-AFD9-B500240FFC9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4915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D688CB-6BD5-4874-B83F-E87FC5DDED07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B723-E115-47E8-AEC3-6F00CF220395}" type="datetimeFigureOut">
              <a:rPr lang="pt-BR"/>
              <a:pPr>
                <a:defRPr/>
              </a:pPr>
              <a:t>29/09/2009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EC969-D362-4012-95F5-21B68C0135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1F00A-476A-4F1D-9C68-AB8705B74DAA}" type="datetimeFigureOut">
              <a:rPr lang="pt-BR"/>
              <a:pPr>
                <a:defRPr/>
              </a:pPr>
              <a:t>29/09/2009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5C047-2CF9-4799-917B-5FDA76F2C31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, 1 objecto e 2 objec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472E1-1255-49B5-A952-CD34B39433DD}" type="datetimeFigureOut">
              <a:rPr lang="pt-BR"/>
              <a:pPr>
                <a:defRPr/>
              </a:pPr>
              <a:t>29/09/2009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3650C-6752-48A8-BA2C-ADE1AE634E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00789-15FE-4019-86CD-D3EF64DEE72B}" type="datetimeFigureOut">
              <a:rPr lang="pt-BR"/>
              <a:pPr>
                <a:defRPr/>
              </a:pPr>
              <a:t>29/09/2009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813BB-C5A8-48A2-B566-AF506E404E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7483C-713F-41EA-B9C2-24E57B235543}" type="datetimeFigureOut">
              <a:rPr lang="pt-BR"/>
              <a:pPr>
                <a:defRPr/>
              </a:pPr>
              <a:t>29/09/2009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D4E55-6B40-4C27-8B74-3278681CB04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3CB56-C2FD-4FC7-9703-CE666A448329}" type="datetimeFigureOut">
              <a:rPr lang="pt-BR"/>
              <a:pPr>
                <a:defRPr/>
              </a:pPr>
              <a:t>29/09/2009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068AD-161D-412C-817B-00DAC55F408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>
                <a:alpha val="41000"/>
              </a:srgbClr>
            </a:gs>
            <a:gs pos="50000">
              <a:schemeClr val="bg1">
                <a:lumMod val="95000"/>
              </a:schemeClr>
            </a:gs>
            <a:gs pos="100000">
              <a:srgbClr val="00B0F0">
                <a:alpha val="41000"/>
              </a:srgb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214282" y="500042"/>
            <a:ext cx="8715436" cy="70788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/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pt-B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ACC960-A01D-4951-926C-02B6C3D54F30}" type="datetimeFigureOut">
              <a:rPr lang="pt-BR"/>
              <a:pPr>
                <a:defRPr/>
              </a:pPr>
              <a:t>29/09/2009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1708DA-5B1B-482B-9B38-BE54AB45172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6563" y="571500"/>
            <a:ext cx="20304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8" r:id="rId1"/>
    <p:sldLayoutId id="2147484564" r:id="rId2"/>
    <p:sldLayoutId id="2147484559" r:id="rId3"/>
    <p:sldLayoutId id="2147484565" r:id="rId4"/>
    <p:sldLayoutId id="2147484560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0B0F0">
                <a:alpha val="41000"/>
              </a:srgbClr>
            </a:gs>
            <a:gs pos="50000">
              <a:schemeClr val="bg1">
                <a:lumMod val="95000"/>
              </a:schemeClr>
            </a:gs>
            <a:gs pos="100000">
              <a:srgbClr val="00B0F0">
                <a:alpha val="41000"/>
              </a:srgb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153A73-8D49-4C90-B450-E126A7B5F824}" type="datetimeFigureOut">
              <a:rPr lang="pt-BR"/>
              <a:pPr>
                <a:defRPr/>
              </a:pPr>
              <a:t>29/09/2009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3BF822-32E2-4798-B9A9-6664D72FDA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2053" name="Picture 7" descr="C:\Users\d541220\AppData\Local\Microsoft\Windows\Temporary Internet Files\OLK126F\logo - centralizad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0" y="1143000"/>
            <a:ext cx="5656263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>
                <a:alpha val="41000"/>
              </a:srgbClr>
            </a:gs>
            <a:gs pos="50000">
              <a:schemeClr val="bg1">
                <a:lumMod val="95000"/>
              </a:schemeClr>
            </a:gs>
            <a:gs pos="100000">
              <a:srgbClr val="00B0F0">
                <a:alpha val="41000"/>
              </a:srgb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50FDB9-B3DF-4F8C-B4F1-309FC7AFECA2}" type="datetimeFigureOut">
              <a:rPr lang="pt-BR"/>
              <a:pPr>
                <a:defRPr/>
              </a:pPr>
              <a:t>29/09/2009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34691E-D8B7-4537-86E1-FB44DD9C0C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  <p:sldLayoutId id="2147484563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prefeitura.sp.gov.br/cidade/secretarias/financas/iprem/institucional/index.php?p=5148" TargetMode="Externa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00035" y="500042"/>
            <a:ext cx="8429684" cy="707886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2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FISCAL – </a:t>
            </a:r>
            <a:r>
              <a:rPr lang="pt-BR" sz="2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2º </a:t>
            </a:r>
            <a:r>
              <a:rPr lang="pt-BR" sz="2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QUADRIMESTRE 2009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71612"/>
            <a:ext cx="8501122" cy="37909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5500702"/>
            <a:ext cx="1285884" cy="11789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uxograma: Processo alternativo 5"/>
          <p:cNvSpPr/>
          <p:nvPr/>
        </p:nvSpPr>
        <p:spPr>
          <a:xfrm>
            <a:off x="428596" y="500042"/>
            <a:ext cx="8501122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CORRENTES</a:t>
            </a: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7286625" y="1285875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>
                <a:solidFill>
                  <a:schemeClr val="tx2"/>
                </a:solidFill>
              </a:rPr>
              <a:t>R$ milhões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285720" y="1643050"/>
          <a:ext cx="8572555" cy="1928827"/>
        </p:xfrm>
        <a:graphic>
          <a:graphicData uri="http://schemas.openxmlformats.org/drawingml/2006/table">
            <a:tbl>
              <a:tblPr>
                <a:effectLst>
                  <a:outerShdw blurRad="50800" dist="1270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289913"/>
                <a:gridCol w="636447"/>
                <a:gridCol w="636447"/>
                <a:gridCol w="636447"/>
                <a:gridCol w="636447"/>
                <a:gridCol w="636447"/>
                <a:gridCol w="609171"/>
                <a:gridCol w="609171"/>
                <a:gridCol w="609171"/>
                <a:gridCol w="618263"/>
                <a:gridCol w="654631"/>
              </a:tblGrid>
              <a:tr h="4131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Administração Direta</a:t>
                      </a:r>
                    </a:p>
                  </a:txBody>
                  <a:tcPr marL="6504" marR="6504" marT="65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Janeiro a </a:t>
                      </a:r>
                      <a:r>
                        <a:rPr lang="pt-BR" sz="14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Agosto </a:t>
                      </a:r>
                      <a:endParaRPr lang="pt-BR" sz="14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Variação Nominal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Variação Real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65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2009/08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2009/08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2008/07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2007/06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2006/05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</a:tr>
              <a:tr h="317287">
                <a:tc>
                  <a:txBody>
                    <a:bodyPr/>
                    <a:lstStyle/>
                    <a:p>
                      <a:pPr marL="0" indent="174625" algn="ctr" fontAlgn="ctr"/>
                      <a:r>
                        <a:rPr lang="pt-BR" sz="12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Pessoal e Encargos (*)</a:t>
                      </a:r>
                    </a:p>
                  </a:txBody>
                  <a:tcPr marL="6504" marR="6504" marT="65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3.156 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3.390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3.696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4.239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4.556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3172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Juros e Encargos da Dívida</a:t>
                      </a:r>
                    </a:p>
                  </a:txBody>
                  <a:tcPr marL="6504" marR="6504" marT="65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1.030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1.183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1.259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3172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Outras Despesas Correntes (*)</a:t>
                      </a:r>
                    </a:p>
                  </a:txBody>
                  <a:tcPr marL="6504" marR="6504" marT="65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3.325 </a:t>
                      </a: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4.155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4.252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5.755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6.321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172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504" marR="6504" marT="65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7.297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8.396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8.977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11.176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12.136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8,6%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</a:tr>
            </a:tbl>
          </a:graphicData>
        </a:graphic>
      </p:graphicFrame>
      <p:sp>
        <p:nvSpPr>
          <p:cNvPr id="7" name="CaixaDeTexto 9"/>
          <p:cNvSpPr txBox="1">
            <a:spLocks noChangeArrowheads="1"/>
          </p:cNvSpPr>
          <p:nvPr/>
        </p:nvSpPr>
        <p:spPr bwMode="auto">
          <a:xfrm>
            <a:off x="0" y="6524625"/>
            <a:ext cx="37147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1100" b="1" i="1" dirty="0">
                <a:latin typeface="+mj-lt"/>
                <a:cs typeface="+mn-cs"/>
              </a:rPr>
              <a:t>Fonte: </a:t>
            </a:r>
            <a:r>
              <a:rPr lang="pt-BR" sz="1100" b="1" i="1" dirty="0" err="1">
                <a:latin typeface="+mj-lt"/>
                <a:cs typeface="+mn-cs"/>
              </a:rPr>
              <a:t>Novoseo</a:t>
            </a:r>
            <a:endParaRPr lang="pt-BR" sz="1100" b="1" i="1" dirty="0">
              <a:latin typeface="+mj-lt"/>
              <a:cs typeface="+mn-cs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57158" y="3794943"/>
            <a:ext cx="8215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i="1" dirty="0" smtClean="0"/>
              <a:t>(*) Inclui Repasse Financeiro à Administração Indireta</a:t>
            </a:r>
            <a:endParaRPr lang="pt-BR" sz="12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uxograma: Processo alternativo 5"/>
          <p:cNvSpPr/>
          <p:nvPr/>
        </p:nvSpPr>
        <p:spPr>
          <a:xfrm>
            <a:off x="500034" y="500042"/>
            <a:ext cx="8429684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DE CAPITAL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7286625" y="1285875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>
                <a:solidFill>
                  <a:schemeClr val="tx2"/>
                </a:solidFill>
              </a:rPr>
              <a:t>R$ milhões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285720" y="1785926"/>
          <a:ext cx="8572561" cy="2878160"/>
        </p:xfrm>
        <a:graphic>
          <a:graphicData uri="http://schemas.openxmlformats.org/drawingml/2006/table">
            <a:tbl>
              <a:tblPr>
                <a:effectLst>
                  <a:outerShdw blurRad="50800" dist="1270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071702"/>
                <a:gridCol w="714380"/>
                <a:gridCol w="642942"/>
                <a:gridCol w="642942"/>
                <a:gridCol w="642942"/>
                <a:gridCol w="642942"/>
                <a:gridCol w="702539"/>
                <a:gridCol w="614291"/>
                <a:gridCol w="614291"/>
                <a:gridCol w="623458"/>
                <a:gridCol w="660132"/>
              </a:tblGrid>
              <a:tr h="6492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Administração Direta</a:t>
                      </a:r>
                    </a:p>
                  </a:txBody>
                  <a:tcPr marL="6504" marR="6504" marT="65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Janeiro a </a:t>
                      </a:r>
                      <a:r>
                        <a:rPr lang="pt-BR" sz="14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Agosto </a:t>
                      </a:r>
                      <a:endParaRPr lang="pt-BR" sz="14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Variação Nominal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Variação Real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302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2009/08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2009/08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2008/07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2007/06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2006/05</a:t>
                      </a:r>
                    </a:p>
                  </a:txBody>
                  <a:tcPr marL="6504" marR="6504" marT="6504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</a:tr>
              <a:tr h="3402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Investimentos</a:t>
                      </a:r>
                    </a:p>
                  </a:txBody>
                  <a:tcPr marL="6504" marR="6504" marT="65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108 </a:t>
                      </a: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628 </a:t>
                      </a: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716 </a:t>
                      </a: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1.009 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1.057 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6090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Inversões</a:t>
                      </a:r>
                      <a:r>
                        <a:rPr lang="pt-BR" sz="1400" b="1" i="1" u="none" strike="noStrike" baseline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 Financeiras</a:t>
                      </a:r>
                      <a:endParaRPr lang="pt-BR" sz="1400" b="1" i="1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04" marR="6504" marT="65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336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-77,0%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-78,1%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425,7%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-27,9%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88,0%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6090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Amortização da Dívida</a:t>
                      </a:r>
                    </a:p>
                  </a:txBody>
                  <a:tcPr marL="6504" marR="6504" marT="65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199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154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156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181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246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36,1%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29,4%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9,7%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-1,8%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-26,0%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402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504" marR="6504" marT="65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348</a:t>
                      </a:r>
                      <a:endParaRPr lang="pt-BR" sz="1200" b="1" i="1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863</a:t>
                      </a:r>
                      <a:endParaRPr lang="pt-BR" sz="1200" b="1" i="1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933</a:t>
                      </a:r>
                      <a:endParaRPr lang="pt-BR" sz="1200" b="1" i="1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1.526</a:t>
                      </a:r>
                      <a:endParaRPr lang="pt-BR" sz="1200" b="1" i="1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1.380</a:t>
                      </a:r>
                      <a:endParaRPr lang="pt-BR" sz="1200" b="1" i="1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-9,5%</a:t>
                      </a:r>
                      <a:endParaRPr lang="pt-BR" sz="1200" b="1" i="1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-14,0%</a:t>
                      </a:r>
                      <a:endParaRPr lang="pt-BR" sz="1200" b="1" i="1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55,1%</a:t>
                      </a:r>
                      <a:endParaRPr lang="pt-BR" sz="1200" b="1" i="1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4,6%</a:t>
                      </a:r>
                      <a:endParaRPr lang="pt-BR" sz="1200" b="1" i="1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136,8%</a:t>
                      </a:r>
                      <a:endParaRPr lang="pt-BR" sz="1200" b="1" i="1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</a:tr>
            </a:tbl>
          </a:graphicData>
        </a:graphic>
      </p:graphicFrame>
      <p:sp>
        <p:nvSpPr>
          <p:cNvPr id="9" name="CaixaDeTexto 9"/>
          <p:cNvSpPr txBox="1">
            <a:spLocks noChangeArrowheads="1"/>
          </p:cNvSpPr>
          <p:nvPr/>
        </p:nvSpPr>
        <p:spPr bwMode="auto">
          <a:xfrm>
            <a:off x="0" y="6524625"/>
            <a:ext cx="37147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1100" b="1" i="1" dirty="0">
                <a:latin typeface="+mj-lt"/>
                <a:cs typeface="+mn-cs"/>
              </a:rPr>
              <a:t>Fonte: </a:t>
            </a:r>
            <a:r>
              <a:rPr lang="pt-BR" sz="1100" b="1" i="1" dirty="0" err="1">
                <a:latin typeface="+mj-lt"/>
                <a:cs typeface="+mn-cs"/>
              </a:rPr>
              <a:t>Novoseo</a:t>
            </a:r>
            <a:endParaRPr lang="pt-BR" sz="1100" b="1" i="1" dirty="0">
              <a:latin typeface="+mj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7286625" y="1285875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>
                <a:solidFill>
                  <a:schemeClr val="tx2"/>
                </a:solidFill>
              </a:rPr>
              <a:t>R$ milhões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571604" y="6500834"/>
          <a:ext cx="6357982" cy="177165"/>
        </p:xfrm>
        <a:graphic>
          <a:graphicData uri="http://schemas.openxmlformats.org/drawingml/2006/table">
            <a:tbl>
              <a:tblPr/>
              <a:tblGrid>
                <a:gridCol w="6357982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1" u="none" strike="noStrike" dirty="0" smtClean="0">
                          <a:latin typeface="Arial"/>
                        </a:rPr>
                        <a:t>(*) Administração Direta:</a:t>
                      </a:r>
                      <a:r>
                        <a:rPr lang="pt-BR" sz="1100" b="1" i="1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pt-BR" sz="1100" b="1" i="1" u="none" strike="noStrike" dirty="0" smtClean="0">
                          <a:latin typeface="Arial"/>
                        </a:rPr>
                        <a:t> </a:t>
                      </a:r>
                      <a:r>
                        <a:rPr lang="pt-BR" sz="1100" b="1" i="1" u="none" strike="noStrike" dirty="0">
                          <a:latin typeface="Arial"/>
                        </a:rPr>
                        <a:t>Despesas inclui transferências financeiras à </a:t>
                      </a:r>
                      <a:r>
                        <a:rPr lang="pt-BR" sz="1100" b="1" i="1" u="none" strike="noStrike" dirty="0" err="1">
                          <a:latin typeface="Arial"/>
                        </a:rPr>
                        <a:t>Adm</a:t>
                      </a:r>
                      <a:r>
                        <a:rPr lang="pt-BR" sz="1100" b="1" i="1" u="none" strike="noStrike" dirty="0">
                          <a:latin typeface="Arial"/>
                        </a:rPr>
                        <a:t>. Indireta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Fluxograma: Processo alternativo 4"/>
          <p:cNvSpPr/>
          <p:nvPr/>
        </p:nvSpPr>
        <p:spPr>
          <a:xfrm>
            <a:off x="428596" y="500042"/>
            <a:ext cx="8501122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 E DESPESA TOTAL</a:t>
            </a:r>
          </a:p>
        </p:txBody>
      </p:sp>
      <p:graphicFrame>
        <p:nvGraphicFramePr>
          <p:cNvPr id="6" name="Gráfico 5"/>
          <p:cNvGraphicFramePr>
            <a:graphicFrameLocks noGrp="1"/>
          </p:cNvGraphicFramePr>
          <p:nvPr/>
        </p:nvGraphicFramePr>
        <p:xfrm>
          <a:off x="285720" y="1571612"/>
          <a:ext cx="8643998" cy="46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14282" y="214290"/>
            <a:ext cx="8643998" cy="64294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3" name="Diagrama 2"/>
          <p:cNvGraphicFramePr/>
          <p:nvPr/>
        </p:nvGraphicFramePr>
        <p:xfrm>
          <a:off x="857224" y="2571744"/>
          <a:ext cx="7358114" cy="1590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uxograma: Processo alternativo 6"/>
          <p:cNvSpPr/>
          <p:nvPr/>
        </p:nvSpPr>
        <p:spPr>
          <a:xfrm>
            <a:off x="428596" y="500042"/>
            <a:ext cx="8501122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3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 ORÇAMENTÁRIO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7286625" y="1285875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>
                <a:solidFill>
                  <a:schemeClr val="tx2"/>
                </a:solidFill>
              </a:rPr>
              <a:t>R$ milhões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500034" y="1643049"/>
          <a:ext cx="8072493" cy="4214842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267328"/>
                <a:gridCol w="2989079"/>
                <a:gridCol w="1320953"/>
                <a:gridCol w="1320953"/>
                <a:gridCol w="1174180"/>
              </a:tblGrid>
              <a:tr h="48884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2009</a:t>
                      </a:r>
                      <a:endParaRPr lang="pt-BR" sz="1400" b="1" i="1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8692" marR="8692" marT="869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ATUALIZADO </a:t>
                      </a:r>
                    </a:p>
                  </a:txBody>
                  <a:tcPr marL="8692" marR="8692" marT="8692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REALIZADO </a:t>
                      </a:r>
                    </a:p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pt-BR" sz="1400" b="1" i="1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 </a:t>
                      </a:r>
                      <a:r>
                        <a:rPr lang="pt-BR" sz="1400" b="1" i="1" u="none" strike="noStrike" dirty="0" err="1" smtClean="0">
                          <a:solidFill>
                            <a:srgbClr val="FFFFFF"/>
                          </a:solidFill>
                          <a:latin typeface="+mn-lt"/>
                        </a:rPr>
                        <a:t>Jan-Ago</a:t>
                      </a:r>
                      <a:endParaRPr lang="pt-BR" sz="14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8692" marR="8692" marT="8692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% REALIZADO</a:t>
                      </a:r>
                    </a:p>
                  </a:txBody>
                  <a:tcPr marL="8692" marR="8692" marT="8692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</a:tr>
              <a:tr h="28886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 RECEITAS </a:t>
                      </a:r>
                    </a:p>
                  </a:txBody>
                  <a:tcPr marL="8692" marR="8692" marT="869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ADMINISTRAÇÃO </a:t>
                      </a:r>
                      <a:r>
                        <a:rPr lang="pt-BR" sz="14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DIRETA</a:t>
                      </a:r>
                    </a:p>
                  </a:txBody>
                  <a:tcPr marL="8692" marR="8692" marT="8692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</a:t>
                      </a:r>
                      <a:r>
                        <a:rPr lang="pt-BR" sz="14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25.757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15.175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411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CORRENTES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23.313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14.846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2411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DE </a:t>
                      </a:r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</a:t>
                      </a:r>
                    </a:p>
                  </a:txBody>
                  <a:tcPr marL="8692" marR="8692" marT="8692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2.444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328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88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ADMINISTRAÇÃO </a:t>
                      </a:r>
                      <a:r>
                        <a:rPr lang="pt-BR" sz="14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INDIRETA</a:t>
                      </a:r>
                    </a:p>
                  </a:txBody>
                  <a:tcPr marL="8692" marR="8692" marT="8692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1.749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1.081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411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CORRENTES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1.744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1.077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2444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DE </a:t>
                      </a:r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</a:t>
                      </a:r>
                    </a:p>
                  </a:txBody>
                  <a:tcPr marL="8692" marR="8692" marT="8692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444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8692" marR="8692" marT="869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             27.506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           16.256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</a:tr>
              <a:tr h="241178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 DESPESAS </a:t>
                      </a:r>
                    </a:p>
                  </a:txBody>
                  <a:tcPr marL="8692" marR="8692" marT="869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ADMINISTRAÇÃO </a:t>
                      </a:r>
                      <a:r>
                        <a:rPr lang="pt-BR" sz="14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DIRETA</a:t>
                      </a:r>
                    </a:p>
                  </a:txBody>
                  <a:tcPr marL="8692" marR="8692" marT="8692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24.522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12.382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411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CORRENTES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19.883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11.002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2411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DE </a:t>
                      </a:r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</a:t>
                      </a:r>
                    </a:p>
                  </a:txBody>
                  <a:tcPr marL="8692" marR="8692" marT="8692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4.639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1.380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411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ADMINISTRAÇÃO </a:t>
                      </a:r>
                      <a:r>
                        <a:rPr lang="pt-BR" sz="14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INDIRETA</a:t>
                      </a:r>
                    </a:p>
                  </a:txBody>
                  <a:tcPr marL="8692" marR="8692" marT="8692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3.417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2.143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411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CORRENTES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3.386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2.133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2411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DE </a:t>
                      </a:r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</a:t>
                      </a:r>
                    </a:p>
                  </a:txBody>
                  <a:tcPr marL="8692" marR="8692" marT="8692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32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10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444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RESERVA </a:t>
                      </a:r>
                      <a:r>
                        <a:rPr lang="pt-BR" sz="14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CONTINGÊNCIA</a:t>
                      </a:r>
                    </a:p>
                  </a:txBody>
                  <a:tcPr marL="8692" marR="8692" marT="8692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444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8692" marR="8692" marT="869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             27.940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           14.525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500034" y="6072206"/>
          <a:ext cx="6929486" cy="247650"/>
        </p:xfrm>
        <a:graphic>
          <a:graphicData uri="http://schemas.openxmlformats.org/drawingml/2006/table">
            <a:tbl>
              <a:tblPr>
                <a:effectLst>
                  <a:outerShdw blurRad="63500" sx="103000" sy="103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572164"/>
                <a:gridCol w="1357322"/>
              </a:tblGrid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RESULTADO DO PERÍODO = SUPERÁVIT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          1.731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2"/>
          <p:cNvSpPr txBox="1">
            <a:spLocks noChangeArrowheads="1"/>
          </p:cNvSpPr>
          <p:nvPr/>
        </p:nvSpPr>
        <p:spPr bwMode="auto">
          <a:xfrm>
            <a:off x="1258888" y="5589588"/>
            <a:ext cx="6913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8" name="Fluxograma: Processo alternativo 7"/>
          <p:cNvSpPr/>
          <p:nvPr/>
        </p:nvSpPr>
        <p:spPr>
          <a:xfrm>
            <a:off x="428596" y="500042"/>
            <a:ext cx="8501122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 PRIMÁRIO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7286625" y="1285875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>
                <a:solidFill>
                  <a:schemeClr val="tx2"/>
                </a:solidFill>
              </a:rPr>
              <a:t>R$ milhões</a:t>
            </a:r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071538" y="1714488"/>
          <a:ext cx="7000924" cy="4214846"/>
        </p:xfrm>
        <a:graphic>
          <a:graphicData uri="http://schemas.openxmlformats.org/drawingml/2006/table">
            <a:tbl>
              <a:tblPr>
                <a:effectLst>
                  <a:outerShdw blurRad="63500" sx="103000" sy="103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419061"/>
                <a:gridCol w="1581863"/>
              </a:tblGrid>
              <a:tr h="65721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RESULTADO PRIMÁRIO  </a:t>
                      </a:r>
                      <a:r>
                        <a:rPr lang="pt-BR" sz="18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2º </a:t>
                      </a:r>
                      <a:r>
                        <a:rPr lang="pt-BR" sz="18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QUADRIMESTRE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5304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</a:tr>
              <a:tr h="407363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800" b="0" i="1" u="none" strike="noStrike" dirty="0">
                          <a:latin typeface="Calibri"/>
                        </a:rPr>
                        <a:t>RECEITAS PRIMÁRIAS CORRENTES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latin typeface="Calibri"/>
                        </a:rPr>
                        <a:t>        15.462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407363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800" b="0" i="1" u="none" strike="noStrike" dirty="0">
                          <a:latin typeface="Calibri"/>
                        </a:rPr>
                        <a:t>RECEITAS PRIMÁRIAS DE CAPITAL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latin typeface="Calibri"/>
                        </a:rPr>
                        <a:t>              312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407363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800" b="1" i="1" u="none" strike="noStrike" dirty="0">
                          <a:latin typeface="Calibri"/>
                        </a:rPr>
                        <a:t>RECEITA PRIMÁRIA TOTAL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latin typeface="Calibri"/>
                        </a:rPr>
                        <a:t>        15.773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  <a:tr h="407363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800" b="0" i="1" u="none" strike="noStrike" dirty="0">
                          <a:latin typeface="Calibri"/>
                        </a:rPr>
                        <a:t>DESPESAS PRIMÁRIAS CORRENTES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latin typeface="Calibri"/>
                        </a:rPr>
                        <a:t>        11.876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407363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800" b="0" i="1" u="none" strike="noStrike" dirty="0">
                          <a:latin typeface="Calibri"/>
                        </a:rPr>
                        <a:t>DESPESAS PRIMÁRIAS DE CAPITAL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latin typeface="Calibri"/>
                        </a:rPr>
                        <a:t>          1.144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407363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800" b="1" i="1" u="none" strike="noStrike" dirty="0">
                          <a:latin typeface="Calibri"/>
                        </a:rPr>
                        <a:t>DESPESA PRIMÁRIA TOTAL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latin typeface="Calibri"/>
                        </a:rPr>
                        <a:t>        13.019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  <a:tr h="407363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8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RESULTADO PRIMÁRIO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         2.754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</a:tr>
              <a:tr h="353047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8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META FISCAL ANUAL DEFINIDA NA LDO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             407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7286625" y="1285875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>
                <a:solidFill>
                  <a:schemeClr val="tx2"/>
                </a:solidFill>
              </a:rPr>
              <a:t>R$ milhões</a:t>
            </a:r>
          </a:p>
        </p:txBody>
      </p:sp>
      <p:sp>
        <p:nvSpPr>
          <p:cNvPr id="5" name="Fluxograma: Processo alternativo 4"/>
          <p:cNvSpPr/>
          <p:nvPr/>
        </p:nvSpPr>
        <p:spPr>
          <a:xfrm>
            <a:off x="428596" y="500042"/>
            <a:ext cx="8501122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 PRIMÁRIO</a:t>
            </a:r>
          </a:p>
        </p:txBody>
      </p:sp>
      <p:graphicFrame>
        <p:nvGraphicFramePr>
          <p:cNvPr id="6" name="Gráfico 5"/>
          <p:cNvGraphicFramePr>
            <a:graphicFrameLocks noGrp="1"/>
          </p:cNvGraphicFramePr>
          <p:nvPr/>
        </p:nvGraphicFramePr>
        <p:xfrm>
          <a:off x="714348" y="1643050"/>
          <a:ext cx="7939768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71500" y="6567488"/>
          <a:ext cx="8001055" cy="219075"/>
        </p:xfrm>
        <a:graphic>
          <a:graphicData uri="http://schemas.openxmlformats.org/drawingml/2006/table">
            <a:tbl>
              <a:tblPr/>
              <a:tblGrid>
                <a:gridCol w="8001055"/>
              </a:tblGrid>
              <a:tr h="219075">
                <a:tc>
                  <a:txBody>
                    <a:bodyPr/>
                    <a:lstStyle/>
                    <a:p>
                      <a:pPr algn="ctr" fontAlgn="b">
                        <a:tabLst>
                          <a:tab pos="87313" algn="l"/>
                        </a:tabLst>
                      </a:pPr>
                      <a:r>
                        <a:rPr lang="pt-BR" sz="1200" b="1" i="1" u="none" strike="noStrike" dirty="0">
                          <a:latin typeface="Calibri"/>
                        </a:rPr>
                        <a:t>Resultado Nominal equivale à variação da Dívida Fiscal Líquida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Fluxograma: Processo alternativo 6"/>
          <p:cNvSpPr/>
          <p:nvPr/>
        </p:nvSpPr>
        <p:spPr>
          <a:xfrm>
            <a:off x="428596" y="500042"/>
            <a:ext cx="8501122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 NOMINAL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715140" y="1500174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 dirty="0">
                <a:solidFill>
                  <a:schemeClr val="tx2"/>
                </a:solidFill>
              </a:rPr>
              <a:t>R$ milhões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00034" y="1428739"/>
          <a:ext cx="8143932" cy="4643469"/>
        </p:xfrm>
        <a:graphic>
          <a:graphicData uri="http://schemas.openxmlformats.org/drawingml/2006/table">
            <a:tbl>
              <a:tblPr>
                <a:effectLst>
                  <a:outerShdw blurRad="63500" sx="103000" sy="103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465007"/>
                <a:gridCol w="1331809"/>
                <a:gridCol w="1347116"/>
              </a:tblGrid>
              <a:tr h="543246"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RESULTADO </a:t>
                      </a:r>
                      <a:r>
                        <a:rPr lang="pt-BR" sz="1800" b="1" i="1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NOMINAL – R$ Milhões</a:t>
                      </a:r>
                      <a:endParaRPr lang="pt-BR" sz="18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45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31/dez/08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30/ago/09</a:t>
                      </a:r>
                      <a:endParaRPr lang="pt-BR" sz="16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</a:tr>
              <a:tr h="349231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DÍVIDA CONSOLIDADA ( I 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46.092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47.288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349231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DEDUÇÕES ( II 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3.769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4.204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71623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600" b="1" i="1" u="none" strike="noStrike" dirty="0">
                          <a:latin typeface="Calibri"/>
                        </a:rPr>
                        <a:t>     Ativo Disponível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latin typeface="Calibri"/>
                        </a:rPr>
                        <a:t>         2.836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latin typeface="Calibri"/>
                        </a:rPr>
                        <a:t>          3.060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</a:tr>
              <a:tr h="271623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600" b="1" i="1" u="none" strike="noStrike" dirty="0">
                          <a:latin typeface="Calibri"/>
                        </a:rPr>
                        <a:t>     Haveres Financeiros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latin typeface="Calibri"/>
                        </a:rPr>
                        <a:t>         1.389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latin typeface="Calibri"/>
                        </a:rPr>
                        <a:t>          1.642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</a:tr>
              <a:tr h="284557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600" b="1" i="1" u="none" strike="noStrike" dirty="0">
                          <a:latin typeface="Calibri"/>
                        </a:rPr>
                        <a:t>     (-) Restos a Pagar Processados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latin typeface="Calibri"/>
                        </a:rPr>
                        <a:t>            456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latin typeface="Calibri"/>
                        </a:rPr>
                        <a:t>             499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  <a:tr h="349231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DÍVIDA CONSOLIDADA LÍQUIDA ( III )= ( I )- ( II 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42.323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43.084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349231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 DE PRIVATIZAÇÕES ( IV 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349231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PASSIVOS RECONHECIDOS ( V 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423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382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349231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DÍVIDA FISCAL LÍQUIDA ( III ) + ( IV ) - ( V 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41.900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42.702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49231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600" b="1" i="1" u="none" strike="noStrike" dirty="0">
                          <a:latin typeface="Calibri"/>
                        </a:rPr>
                        <a:t>RESULTADO NOMINAL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latin typeface="Calibri"/>
                        </a:rPr>
                        <a:t>         7.069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latin typeface="Calibri"/>
                        </a:rPr>
                        <a:t>             801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  <a:tr h="543246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600" b="1" i="1" u="none" strike="noStrike" dirty="0">
                          <a:latin typeface="Calibri"/>
                        </a:rPr>
                        <a:t>RESULTADO NOMINAL  - META LDO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latin typeface="Calibri"/>
                        </a:rPr>
                        <a:t>         6.057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latin typeface="Calibri"/>
                        </a:rPr>
                        <a:t>          4.486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4BACC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42910" y="6215082"/>
          <a:ext cx="7858180" cy="283845"/>
        </p:xfrm>
        <a:graphic>
          <a:graphicData uri="http://schemas.openxmlformats.org/drawingml/2006/table">
            <a:tbl>
              <a:tblPr>
                <a:effectLst>
                  <a:outerShdw blurRad="63500" sx="103000" sy="103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858180"/>
              </a:tblGrid>
              <a:tr h="2476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RECEITA CORRENTE LÍQUIDA =</a:t>
                      </a:r>
                      <a:r>
                        <a:rPr lang="pt-BR" sz="1800" b="1" i="1" u="none" strike="noStrike" baseline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 R$ 21, 418 BILHÕES</a:t>
                      </a:r>
                      <a:endParaRPr lang="pt-BR" sz="1800" b="1" i="1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5"/>
          <p:cNvSpPr txBox="1">
            <a:spLocks noChangeArrowheads="1"/>
          </p:cNvSpPr>
          <p:nvPr/>
        </p:nvSpPr>
        <p:spPr bwMode="auto">
          <a:xfrm>
            <a:off x="7286625" y="1285875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>
                <a:solidFill>
                  <a:schemeClr val="tx2"/>
                </a:solidFill>
              </a:rPr>
              <a:t>R$ milhões</a:t>
            </a:r>
          </a:p>
        </p:txBody>
      </p:sp>
      <p:sp>
        <p:nvSpPr>
          <p:cNvPr id="6" name="Fluxograma: Processo alternativo 5"/>
          <p:cNvSpPr/>
          <p:nvPr/>
        </p:nvSpPr>
        <p:spPr>
          <a:xfrm>
            <a:off x="428596" y="500042"/>
            <a:ext cx="8501122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 NOMINAL</a:t>
            </a:r>
          </a:p>
        </p:txBody>
      </p:sp>
      <p:graphicFrame>
        <p:nvGraphicFramePr>
          <p:cNvPr id="5" name="Gráfico 4"/>
          <p:cNvGraphicFramePr>
            <a:graphicFrameLocks noGrp="1"/>
          </p:cNvGraphicFramePr>
          <p:nvPr/>
        </p:nvGraphicFramePr>
        <p:xfrm>
          <a:off x="19050" y="1571612"/>
          <a:ext cx="912495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5"/>
          <p:cNvSpPr txBox="1">
            <a:spLocks noChangeArrowheads="1"/>
          </p:cNvSpPr>
          <p:nvPr/>
        </p:nvSpPr>
        <p:spPr bwMode="auto">
          <a:xfrm>
            <a:off x="6732588" y="1700213"/>
            <a:ext cx="1439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25603" name="CaixaDeTexto 11"/>
          <p:cNvSpPr txBox="1">
            <a:spLocks noChangeArrowheads="1"/>
          </p:cNvSpPr>
          <p:nvPr/>
        </p:nvSpPr>
        <p:spPr bwMode="auto">
          <a:xfrm>
            <a:off x="3929063" y="6335713"/>
            <a:ext cx="12144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400" b="1"/>
              <a:t>2009</a:t>
            </a:r>
          </a:p>
        </p:txBody>
      </p:sp>
      <p:sp>
        <p:nvSpPr>
          <p:cNvPr id="10" name="Fluxograma: Processo alternativo 9"/>
          <p:cNvSpPr/>
          <p:nvPr/>
        </p:nvSpPr>
        <p:spPr>
          <a:xfrm>
            <a:off x="428596" y="500042"/>
            <a:ext cx="8501122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SALDO RESTOS A PAGAR</a:t>
            </a:r>
          </a:p>
        </p:txBody>
      </p:sp>
      <p:sp>
        <p:nvSpPr>
          <p:cNvPr id="12" name="Rectangle 173"/>
          <p:cNvSpPr>
            <a:spLocks noChangeArrowheads="1"/>
          </p:cNvSpPr>
          <p:nvPr/>
        </p:nvSpPr>
        <p:spPr bwMode="auto">
          <a:xfrm>
            <a:off x="357188" y="1206500"/>
            <a:ext cx="1785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pt-BR" b="1" dirty="0">
                <a:solidFill>
                  <a:schemeClr val="tx2">
                    <a:lumMod val="75000"/>
                  </a:schemeClr>
                </a:solidFill>
                <a:latin typeface="+mj-lt"/>
                <a:cs typeface="+mn-cs"/>
              </a:rPr>
              <a:t>Consolidado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7286625" y="1285875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>
                <a:solidFill>
                  <a:schemeClr val="tx2"/>
                </a:solidFill>
              </a:rPr>
              <a:t>R$ milhões</a:t>
            </a:r>
          </a:p>
        </p:txBody>
      </p:sp>
      <p:graphicFrame>
        <p:nvGraphicFramePr>
          <p:cNvPr id="9" name="Gráfico 8"/>
          <p:cNvGraphicFramePr>
            <a:graphicFrameLocks noGrp="1"/>
          </p:cNvGraphicFramePr>
          <p:nvPr/>
        </p:nvGraphicFramePr>
        <p:xfrm>
          <a:off x="-47625" y="1247775"/>
          <a:ext cx="9191625" cy="5324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500035" y="500042"/>
            <a:ext cx="8429684" cy="707886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27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Complementar nº 101 de Maio/2000</a:t>
            </a:r>
          </a:p>
        </p:txBody>
      </p:sp>
      <p:sp>
        <p:nvSpPr>
          <p:cNvPr id="3078" name="Rectangle 9"/>
          <p:cNvSpPr>
            <a:spLocks noChangeArrowheads="1"/>
          </p:cNvSpPr>
          <p:nvPr/>
        </p:nvSpPr>
        <p:spPr bwMode="auto">
          <a:xfrm>
            <a:off x="571472" y="1500174"/>
            <a:ext cx="8001056" cy="48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342900" indent="-342900" algn="ctr"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ysClr val="windowText" lastClr="000000"/>
                </a:solidFill>
                <a:latin typeface="Calibri" pitchFamily="34" charset="0"/>
              </a:rPr>
              <a:t>DEMONSTRAÇÃO E AVALIAÇÃO DO </a:t>
            </a:r>
          </a:p>
          <a:p>
            <a:pPr marL="342900" indent="-342900" algn="ctr"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ysClr val="windowText" lastClr="000000"/>
                </a:solidFill>
                <a:latin typeface="Calibri" pitchFamily="34" charset="0"/>
              </a:rPr>
              <a:t>CUMPRIMENTO DAS METAS FISCAIS</a:t>
            </a:r>
          </a:p>
          <a:p>
            <a:pPr marL="742950" lvl="1" indent="-285750" algn="ctr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None/>
              <a:defRPr/>
            </a:pPr>
            <a:r>
              <a:rPr lang="pt-BR" sz="1200" dirty="0">
                <a:latin typeface="Calibri" pitchFamily="34" charset="0"/>
                <a:cs typeface="+mn-cs"/>
              </a:rPr>
              <a:t>(</a:t>
            </a:r>
            <a:r>
              <a:rPr lang="en-US" sz="1200" dirty="0">
                <a:latin typeface="Calibri" pitchFamily="34" charset="0"/>
              </a:rPr>
              <a:t>§ 4º do </a:t>
            </a:r>
            <a:r>
              <a:rPr lang="pt-BR" sz="1200" dirty="0">
                <a:latin typeface="Calibri" pitchFamily="34" charset="0"/>
                <a:cs typeface="+mn-cs"/>
              </a:rPr>
              <a:t>artigo 9º </a:t>
            </a:r>
            <a:r>
              <a:rPr lang="en-US" sz="1200" dirty="0" err="1">
                <a:latin typeface="Calibri" pitchFamily="34" charset="0"/>
              </a:rPr>
              <a:t>da</a:t>
            </a:r>
            <a:r>
              <a:rPr lang="en-US" sz="1200" dirty="0">
                <a:latin typeface="Calibri" pitchFamily="34" charset="0"/>
              </a:rPr>
              <a:t> LRF)</a:t>
            </a:r>
          </a:p>
          <a:p>
            <a:pPr marL="742950" lvl="1" indent="-28575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OBJETIVOS:</a:t>
            </a:r>
          </a:p>
        </p:txBody>
      </p:sp>
      <p:graphicFrame>
        <p:nvGraphicFramePr>
          <p:cNvPr id="6" name="Diagrama 5"/>
          <p:cNvGraphicFramePr/>
          <p:nvPr/>
        </p:nvGraphicFramePr>
        <p:xfrm>
          <a:off x="1571604" y="31432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85720" y="285728"/>
            <a:ext cx="8572560" cy="628654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14414" y="1097593"/>
            <a:ext cx="6551613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pt-BR" sz="6600" b="1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n-cs"/>
              </a:rPr>
              <a:t>DÍVIDA </a:t>
            </a:r>
          </a:p>
          <a:p>
            <a:pPr marL="342900" indent="-342900" algn="ctr">
              <a:lnSpc>
                <a:spcPct val="150000"/>
              </a:lnSpc>
              <a:defRPr/>
            </a:pPr>
            <a:r>
              <a:rPr lang="pt-BR" sz="6600" b="1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n-cs"/>
              </a:rPr>
              <a:t>E </a:t>
            </a:r>
          </a:p>
          <a:p>
            <a:pPr marL="342900" indent="-342900" algn="ctr">
              <a:lnSpc>
                <a:spcPct val="150000"/>
              </a:lnSpc>
              <a:defRPr/>
            </a:pPr>
            <a:r>
              <a:rPr lang="pt-BR" sz="6600" b="1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n-cs"/>
              </a:rPr>
              <a:t>LIMITES</a:t>
            </a: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uxograma: Processo alternativo 6"/>
          <p:cNvSpPr/>
          <p:nvPr/>
        </p:nvSpPr>
        <p:spPr>
          <a:xfrm>
            <a:off x="428596" y="500042"/>
            <a:ext cx="8501122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29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DÍVIDA CONSOLIDADA LIQUIDA ATUAL</a:t>
            </a:r>
          </a:p>
        </p:txBody>
      </p:sp>
      <p:sp>
        <p:nvSpPr>
          <p:cNvPr id="8" name="Rectangle 173"/>
          <p:cNvSpPr>
            <a:spLocks noChangeArrowheads="1"/>
          </p:cNvSpPr>
          <p:nvPr/>
        </p:nvSpPr>
        <p:spPr bwMode="auto">
          <a:xfrm>
            <a:off x="214313" y="1206500"/>
            <a:ext cx="6429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pt-BR" b="1" dirty="0">
                <a:solidFill>
                  <a:schemeClr val="tx2">
                    <a:lumMod val="75000"/>
                  </a:schemeClr>
                </a:solidFill>
                <a:latin typeface="+mj-lt"/>
                <a:cs typeface="+mn-cs"/>
              </a:rPr>
              <a:t>De acordo com a trajetória e com o limite estabelecido pelo Senado 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7286625" y="1285875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>
                <a:solidFill>
                  <a:schemeClr val="tx2"/>
                </a:solidFill>
              </a:rPr>
              <a:t>R$ milhões</a:t>
            </a:r>
          </a:p>
        </p:txBody>
      </p:sp>
      <p:graphicFrame>
        <p:nvGraphicFramePr>
          <p:cNvPr id="6" name="Gráfico 5"/>
          <p:cNvGraphicFramePr>
            <a:graphicFrameLocks noGrp="1"/>
          </p:cNvGraphicFramePr>
          <p:nvPr/>
        </p:nvGraphicFramePr>
        <p:xfrm>
          <a:off x="0" y="2000240"/>
          <a:ext cx="9191625" cy="485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uxograma: Processo alternativo 5"/>
          <p:cNvSpPr/>
          <p:nvPr/>
        </p:nvSpPr>
        <p:spPr>
          <a:xfrm>
            <a:off x="428596" y="500042"/>
            <a:ext cx="8501122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DÍVIDA CONSOLIDADA LÍQUIDA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357158" y="2714620"/>
          <a:ext cx="8429685" cy="2071703"/>
        </p:xfrm>
        <a:graphic>
          <a:graphicData uri="http://schemas.openxmlformats.org/drawingml/2006/table">
            <a:tbl>
              <a:tblPr>
                <a:effectLst>
                  <a:outerShdw blurRad="50800" dist="1270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500330"/>
                <a:gridCol w="1071570"/>
                <a:gridCol w="1035139"/>
                <a:gridCol w="972788"/>
                <a:gridCol w="972788"/>
                <a:gridCol w="972788"/>
                <a:gridCol w="904282"/>
              </a:tblGrid>
              <a:tr h="73118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434" marR="7434" marT="74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Dez/2004</a:t>
                      </a:r>
                      <a:endParaRPr lang="pt-BR" sz="15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434" marR="7434" marT="7434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Dez/2005</a:t>
                      </a:r>
                      <a:endParaRPr lang="pt-BR" sz="15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434" marR="7434" marT="7434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Dez/2006</a:t>
                      </a:r>
                      <a:endParaRPr lang="pt-BR" sz="15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434" marR="7434" marT="7434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Dez/2007</a:t>
                      </a:r>
                      <a:endParaRPr lang="pt-BR" sz="15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434" marR="7434" marT="7434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pt-BR" sz="15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Dez/2008</a:t>
                      </a:r>
                      <a:endParaRPr lang="pt-BR" sz="15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434" marR="7434" marT="7434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Ago/2009</a:t>
                      </a:r>
                      <a:endParaRPr lang="pt-BR" sz="15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434" marR="7434" marT="7434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504D"/>
                    </a:solidFill>
                  </a:tcPr>
                </a:tc>
              </a:tr>
              <a:tr h="74859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Dívida em Relação a Receita Corrente Líquida (%)</a:t>
                      </a:r>
                    </a:p>
                  </a:txBody>
                  <a:tcPr marL="7434" marR="7434" marT="74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246,45%</a:t>
                      </a:r>
                    </a:p>
                  </a:txBody>
                  <a:tcPr marL="7434" marR="7434" marT="7434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221,15%</a:t>
                      </a:r>
                    </a:p>
                  </a:txBody>
                  <a:tcPr marL="7434" marR="7434" marT="7434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196,60%</a:t>
                      </a:r>
                    </a:p>
                  </a:txBody>
                  <a:tcPr marL="7434" marR="7434" marT="7434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189,52%</a:t>
                      </a:r>
                    </a:p>
                  </a:txBody>
                  <a:tcPr marL="7434" marR="7434" marT="7434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203,70%</a:t>
                      </a:r>
                    </a:p>
                  </a:txBody>
                  <a:tcPr marL="7434" marR="7434" marT="7434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201,16%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59191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Redução em Relação a 2004 (%)</a:t>
                      </a:r>
                    </a:p>
                  </a:txBody>
                  <a:tcPr marL="7434" marR="7434" marT="74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7434" marR="7434" marT="7434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6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10,3%</a:t>
                      </a:r>
                    </a:p>
                  </a:txBody>
                  <a:tcPr marL="7434" marR="7434" marT="7434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20,2%</a:t>
                      </a:r>
                    </a:p>
                  </a:txBody>
                  <a:tcPr marL="7434" marR="7434" marT="7434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23,1%</a:t>
                      </a:r>
                    </a:p>
                  </a:txBody>
                  <a:tcPr marL="7434" marR="7434" marT="7434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pt-BR" sz="16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17,3%</a:t>
                      </a:r>
                    </a:p>
                  </a:txBody>
                  <a:tcPr marL="7434" marR="7434" marT="7434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173"/>
          <p:cNvSpPr>
            <a:spLocks noChangeArrowheads="1"/>
          </p:cNvSpPr>
          <p:nvPr/>
        </p:nvSpPr>
        <p:spPr bwMode="auto">
          <a:xfrm>
            <a:off x="357188" y="1214438"/>
            <a:ext cx="542925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pt-BR" b="1" dirty="0">
                <a:solidFill>
                  <a:schemeClr val="tx2">
                    <a:lumMod val="75000"/>
                  </a:schemeClr>
                </a:solidFill>
                <a:latin typeface="+mj-lt"/>
                <a:cs typeface="+mn-cs"/>
              </a:rPr>
              <a:t>Em Relação à Receita Corrente  Líquida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xograma: Processo alternativo 4"/>
          <p:cNvSpPr/>
          <p:nvPr/>
        </p:nvSpPr>
        <p:spPr>
          <a:xfrm>
            <a:off x="500034" y="599376"/>
            <a:ext cx="8429684" cy="500066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2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 E TRAJETÓRIA DA DÍVIDA </a:t>
            </a:r>
          </a:p>
          <a:p>
            <a:pPr>
              <a:defRPr/>
            </a:pPr>
            <a:r>
              <a:rPr lang="pt-BR" sz="2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CONSOLIDADA LÍQUIDA</a:t>
            </a:r>
          </a:p>
        </p:txBody>
      </p:sp>
      <p:sp>
        <p:nvSpPr>
          <p:cNvPr id="6" name="Rectangle 173"/>
          <p:cNvSpPr>
            <a:spLocks noChangeArrowheads="1"/>
          </p:cNvSpPr>
          <p:nvPr/>
        </p:nvSpPr>
        <p:spPr bwMode="auto">
          <a:xfrm>
            <a:off x="357188" y="1214438"/>
            <a:ext cx="542925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pt-BR" b="1" dirty="0">
                <a:solidFill>
                  <a:schemeClr val="tx2">
                    <a:lumMod val="75000"/>
                  </a:schemeClr>
                </a:solidFill>
                <a:latin typeface="+mj-lt"/>
                <a:cs typeface="+mn-cs"/>
              </a:rPr>
              <a:t>Em Relação à Receita Corrente  Líquida</a:t>
            </a:r>
          </a:p>
        </p:txBody>
      </p:sp>
      <p:graphicFrame>
        <p:nvGraphicFramePr>
          <p:cNvPr id="8" name="Gráfico 7"/>
          <p:cNvGraphicFramePr>
            <a:graphicFrameLocks noGrp="1"/>
          </p:cNvGraphicFramePr>
          <p:nvPr/>
        </p:nvGraphicFramePr>
        <p:xfrm>
          <a:off x="214283" y="1643050"/>
          <a:ext cx="8715436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 bwMode="auto">
          <a:xfrm>
            <a:off x="214282" y="1616286"/>
            <a:ext cx="8715436" cy="5143536"/>
          </a:xfrm>
          <a:prstGeom prst="roundRect">
            <a:avLst>
              <a:gd name="adj" fmla="val 5662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 extrusionH="57150">
              <a:bevelT w="27940" h="12700" prst="coolSlant"/>
              <a:contourClr>
                <a:srgbClr val="DDDDDD"/>
              </a:contourClr>
            </a:sp3d>
          </a:bodyPr>
          <a:lstStyle/>
          <a:p>
            <a:pPr marL="590550" indent="-590550" algn="ctr">
              <a:lnSpc>
                <a:spcPct val="80000"/>
              </a:lnSpc>
              <a:defRPr/>
            </a:pPr>
            <a:endParaRPr lang="pt-BR" sz="5400" b="1" spc="150" dirty="0">
              <a:ln w="11430"/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468313" y="1643063"/>
            <a:ext cx="8389937" cy="459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rgbClr val="000099"/>
              </a:buClr>
              <a:buSzPct val="70000"/>
              <a:defRPr/>
            </a:pPr>
            <a:r>
              <a:rPr lang="pt-BR" sz="3200" b="1" dirty="0">
                <a:solidFill>
                  <a:schemeClr val="bg1"/>
                </a:solidFill>
                <a:latin typeface="+mj-lt"/>
                <a:cs typeface="+mn-cs"/>
              </a:rPr>
              <a:t>A dívida da Prefeitura está concentrada no Contrato firmado com a União</a:t>
            </a:r>
          </a:p>
          <a:p>
            <a:pPr marL="342900" indent="-342900" algn="ctr">
              <a:spcBef>
                <a:spcPct val="20000"/>
              </a:spcBef>
              <a:buClr>
                <a:srgbClr val="000099"/>
              </a:buClr>
              <a:buSzPct val="70000"/>
              <a:defRPr/>
            </a:pPr>
            <a:endParaRPr lang="pt-BR" sz="800" dirty="0">
              <a:solidFill>
                <a:schemeClr val="tx2"/>
              </a:solidFill>
              <a:latin typeface="+mj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Char char="§"/>
              <a:defRPr/>
            </a:pPr>
            <a:endParaRPr lang="pt-BR" sz="900" dirty="0">
              <a:solidFill>
                <a:schemeClr val="tx2"/>
              </a:solidFill>
              <a:latin typeface="+mj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Char char="§"/>
              <a:defRPr/>
            </a:pPr>
            <a:endParaRPr lang="pt-BR" sz="900" dirty="0">
              <a:solidFill>
                <a:schemeClr val="tx2"/>
              </a:solidFill>
              <a:latin typeface="+mj-lt"/>
              <a:cs typeface="+mn-cs"/>
            </a:endParaRPr>
          </a:p>
        </p:txBody>
      </p:sp>
      <p:sp>
        <p:nvSpPr>
          <p:cNvPr id="6" name="Fluxograma: Processo alternativo 5"/>
          <p:cNvSpPr/>
          <p:nvPr/>
        </p:nvSpPr>
        <p:spPr>
          <a:xfrm>
            <a:off x="428596" y="500042"/>
            <a:ext cx="8501122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35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DÍVIDA DA PMSP COM A UNIÃO</a:t>
            </a:r>
          </a:p>
        </p:txBody>
      </p:sp>
      <p:graphicFrame>
        <p:nvGraphicFramePr>
          <p:cNvPr id="5" name="Diagrama 4"/>
          <p:cNvGraphicFramePr/>
          <p:nvPr/>
        </p:nvGraphicFramePr>
        <p:xfrm>
          <a:off x="500034" y="2474674"/>
          <a:ext cx="8143932" cy="3992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xograma: Processo alternativo 4"/>
          <p:cNvSpPr/>
          <p:nvPr/>
        </p:nvSpPr>
        <p:spPr>
          <a:xfrm>
            <a:off x="428596" y="500042"/>
            <a:ext cx="8501122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LIMITES SOBRE A RCL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71472" y="1643050"/>
          <a:ext cx="8072494" cy="4860725"/>
        </p:xfrm>
        <a:graphic>
          <a:graphicData uri="http://schemas.openxmlformats.org/drawingml/2006/table">
            <a:tbl>
              <a:tblPr>
                <a:effectLst>
                  <a:outerShdw blurRad="63500" sx="103000" sy="103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441394"/>
                <a:gridCol w="1631100"/>
              </a:tblGrid>
              <a:tr h="49780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DESPESAS COM PESSOAL</a:t>
                      </a: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% sobre RCL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504D"/>
                    </a:solidFill>
                  </a:tcPr>
                </a:tc>
              </a:tr>
              <a:tr h="3906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Limite Máximo</a:t>
                      </a: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3906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Limite Prudencial</a:t>
                      </a: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3906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Gastos Totais</a:t>
                      </a: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7104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GARANTIAS DE VALORES</a:t>
                      </a: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% sobre RCL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/>
                    </a:solidFill>
                  </a:tcPr>
                </a:tc>
              </a:tr>
              <a:tr h="3906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Limite Definido por Resolução do Senado</a:t>
                      </a: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3906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Totais das Garantias</a:t>
                      </a: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13,04%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7579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OPERAÇÕES DE CRÉDITO</a:t>
                      </a: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% sobre RCL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504D"/>
                    </a:solidFill>
                  </a:tcPr>
                </a:tc>
              </a:tr>
              <a:tr h="3906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Limite Definido por Resolução do Senado - Operações de Crédito</a:t>
                      </a: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3906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Limite Definido por Resolução do Senado - Antecipação de Receita</a:t>
                      </a: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3906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Operações de Crédito Externas e Internas</a:t>
                      </a: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3906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Operações de Crédito por Antecipação de Receita</a:t>
                      </a: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325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História do Institut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1643050"/>
            <a:ext cx="3767560" cy="32861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7286625" y="1285875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>
                <a:solidFill>
                  <a:schemeClr val="tx2"/>
                </a:solidFill>
              </a:rPr>
              <a:t>R$ milhões</a:t>
            </a:r>
          </a:p>
        </p:txBody>
      </p:sp>
      <p:sp>
        <p:nvSpPr>
          <p:cNvPr id="5126" name="CaixaDeTexto 11"/>
          <p:cNvSpPr txBox="1">
            <a:spLocks noChangeArrowheads="1"/>
          </p:cNvSpPr>
          <p:nvPr/>
        </p:nvSpPr>
        <p:spPr bwMode="auto">
          <a:xfrm>
            <a:off x="2000232" y="6611938"/>
            <a:ext cx="46450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000" i="1" dirty="0">
                <a:latin typeface="+mj-lt"/>
                <a:cs typeface="+mn-cs"/>
              </a:rPr>
              <a:t>Fonte: </a:t>
            </a:r>
            <a:r>
              <a:rPr lang="pt-BR" sz="1000" i="1" dirty="0" err="1">
                <a:latin typeface="+mj-lt"/>
                <a:cs typeface="+mn-cs"/>
              </a:rPr>
              <a:t>Novoseo</a:t>
            </a:r>
            <a:r>
              <a:rPr lang="pt-BR" sz="1000" i="1" dirty="0">
                <a:latin typeface="+mj-lt"/>
                <a:cs typeface="+mn-cs"/>
              </a:rPr>
              <a:t> (*) Descontadas as deduções para a formação do FUNDEF/FUNDEB</a:t>
            </a:r>
          </a:p>
        </p:txBody>
      </p:sp>
      <p:sp>
        <p:nvSpPr>
          <p:cNvPr id="12" name="Fluxograma: Processo alternativo 11"/>
          <p:cNvSpPr/>
          <p:nvPr/>
        </p:nvSpPr>
        <p:spPr>
          <a:xfrm>
            <a:off x="500034" y="500042"/>
            <a:ext cx="8429684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214282" y="1714488"/>
          <a:ext cx="8643998" cy="1352931"/>
        </p:xfrm>
        <a:graphic>
          <a:graphicData uri="http://schemas.openxmlformats.org/drawingml/2006/table">
            <a:tbl>
              <a:tblPr>
                <a:effectLst>
                  <a:outerShdw blurRad="50800" dist="38100" dir="6000000" sx="101000" sy="101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275908"/>
                <a:gridCol w="775969"/>
                <a:gridCol w="775969"/>
                <a:gridCol w="775969"/>
                <a:gridCol w="775969"/>
                <a:gridCol w="775969"/>
                <a:gridCol w="773601"/>
                <a:gridCol w="714380"/>
                <a:gridCol w="642942"/>
                <a:gridCol w="642942"/>
                <a:gridCol w="714380"/>
              </a:tblGrid>
              <a:tr h="21214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ctr" fontAlgn="b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51" marR="5751" marT="5751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Janeiro  a Agosto</a:t>
                      </a:r>
                    </a:p>
                  </a:txBody>
                  <a:tcPr marL="5751" marR="5751" marT="5751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Diferença</a:t>
                      </a:r>
                      <a:b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</a:br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2009-2008</a:t>
                      </a:r>
                    </a:p>
                  </a:txBody>
                  <a:tcPr marL="5751" marR="5751" marT="5751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Variação Real Anual</a:t>
                      </a:r>
                    </a:p>
                  </a:txBody>
                  <a:tcPr marL="5751" marR="5751" marT="5751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5752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5751" marR="5751" marT="5751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5751" marR="5751" marT="5751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5751" marR="5751" marT="5751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5751" marR="5751" marT="5751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5751" marR="5751" marT="5751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5751" marR="5751" marT="5751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2009/08</a:t>
                      </a:r>
                    </a:p>
                  </a:txBody>
                  <a:tcPr marL="5751" marR="5751" marT="5751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2008/07</a:t>
                      </a:r>
                    </a:p>
                  </a:txBody>
                  <a:tcPr marL="5751" marR="5751" marT="5751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2007/06</a:t>
                      </a:r>
                    </a:p>
                  </a:txBody>
                  <a:tcPr marL="5751" marR="5751" marT="5751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2006/05</a:t>
                      </a:r>
                    </a:p>
                  </a:txBody>
                  <a:tcPr marL="5751" marR="5751" marT="5751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</a:tr>
              <a:tr h="287926">
                <a:tc>
                  <a:txBody>
                    <a:bodyPr/>
                    <a:lstStyle/>
                    <a:p>
                      <a:pPr marL="0" indent="92075" algn="l" fontAlgn="b"/>
                      <a:r>
                        <a:rPr lang="pt-BR" sz="12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Receita Corrente</a:t>
                      </a:r>
                    </a:p>
                  </a:txBody>
                  <a:tcPr marL="51758" marR="5751" marT="5751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9.598 </a:t>
                      </a:r>
                    </a:p>
                  </a:txBody>
                  <a:tcPr marL="5751" marR="5751" marT="5751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11.561 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12.662 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14.243 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14.846 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603 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-1,0%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6,8%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6,0%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15,0%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3609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pt-BR" sz="12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Receita de Capital</a:t>
                      </a:r>
                    </a:p>
                  </a:txBody>
                  <a:tcPr marL="51758" marR="5751" marT="5751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176 </a:t>
                      </a:r>
                    </a:p>
                  </a:txBody>
                  <a:tcPr marL="5751" marR="5751" marT="5751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207 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282 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462 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328 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(134)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-32,6%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55,3%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31,8%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11,8%</a:t>
                      </a:r>
                    </a:p>
                  </a:txBody>
                  <a:tcPr marL="5751" marR="5751" marT="5751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5019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Receita Total</a:t>
                      </a:r>
                    </a:p>
                  </a:txBody>
                  <a:tcPr marL="5751" marR="5751" marT="5751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9.774 </a:t>
                      </a:r>
                    </a:p>
                  </a:txBody>
                  <a:tcPr marL="5751" marR="5751" marT="5751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11.769 </a:t>
                      </a:r>
                    </a:p>
                  </a:txBody>
                  <a:tcPr marL="5751" marR="5751" marT="5751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12.944 </a:t>
                      </a:r>
                    </a:p>
                  </a:txBody>
                  <a:tcPr marL="5751" marR="5751" marT="5751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14.706 </a:t>
                      </a:r>
                    </a:p>
                  </a:txBody>
                  <a:tcPr marL="5751" marR="5751" marT="5751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15.175 </a:t>
                      </a:r>
                    </a:p>
                  </a:txBody>
                  <a:tcPr marL="5751" marR="5751" marT="5751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  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469 </a:t>
                      </a:r>
                    </a:p>
                  </a:txBody>
                  <a:tcPr marL="5751" marR="5751" marT="5751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-2,0%</a:t>
                      </a:r>
                    </a:p>
                  </a:txBody>
                  <a:tcPr marL="5751" marR="5751" marT="5751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7,8%</a:t>
                      </a:r>
                    </a:p>
                  </a:txBody>
                  <a:tcPr marL="5751" marR="5751" marT="5751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6,5%</a:t>
                      </a:r>
                    </a:p>
                  </a:txBody>
                  <a:tcPr marL="5751" marR="5751" marT="5751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15,0%</a:t>
                      </a:r>
                    </a:p>
                  </a:txBody>
                  <a:tcPr marL="5751" marR="5751" marT="5751" marB="0" anchor="b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Gráfico 10"/>
          <p:cNvGraphicFramePr/>
          <p:nvPr/>
        </p:nvGraphicFramePr>
        <p:xfrm>
          <a:off x="0" y="3429000"/>
          <a:ext cx="4572000" cy="3071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/>
          <p:cNvGraphicFramePr/>
          <p:nvPr/>
        </p:nvGraphicFramePr>
        <p:xfrm>
          <a:off x="4572000" y="3429000"/>
          <a:ext cx="4572000" cy="3024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to 7"/>
          <p:cNvCxnSpPr/>
          <p:nvPr/>
        </p:nvCxnSpPr>
        <p:spPr>
          <a:xfrm>
            <a:off x="357188" y="1214438"/>
            <a:ext cx="8572500" cy="158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Fluxograma: Processo alternativo 8"/>
          <p:cNvSpPr/>
          <p:nvPr/>
        </p:nvSpPr>
        <p:spPr>
          <a:xfrm>
            <a:off x="500034" y="500042"/>
            <a:ext cx="8429684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RECEITAS CORRENTES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7286625" y="1285875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>
                <a:solidFill>
                  <a:schemeClr val="tx2"/>
                </a:solidFill>
              </a:rPr>
              <a:t>R$ milhões</a:t>
            </a:r>
          </a:p>
        </p:txBody>
      </p:sp>
      <p:sp>
        <p:nvSpPr>
          <p:cNvPr id="10" name="CaixaDeTexto 11"/>
          <p:cNvSpPr txBox="1">
            <a:spLocks noChangeArrowheads="1"/>
          </p:cNvSpPr>
          <p:nvPr/>
        </p:nvSpPr>
        <p:spPr bwMode="auto">
          <a:xfrm>
            <a:off x="2071670" y="6611938"/>
            <a:ext cx="46450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000" i="1" dirty="0">
                <a:latin typeface="+mj-lt"/>
                <a:cs typeface="+mn-cs"/>
              </a:rPr>
              <a:t>Fonte: </a:t>
            </a:r>
            <a:r>
              <a:rPr lang="pt-BR" sz="1000" i="1" dirty="0" err="1">
                <a:latin typeface="+mj-lt"/>
                <a:cs typeface="+mn-cs"/>
              </a:rPr>
              <a:t>Novoseo</a:t>
            </a:r>
            <a:r>
              <a:rPr lang="pt-BR" sz="1000" i="1" dirty="0">
                <a:latin typeface="+mj-lt"/>
                <a:cs typeface="+mn-cs"/>
              </a:rPr>
              <a:t> (*) Descontadas as deduções para a formação do FUNDEF/FUNDEB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214281" y="1857364"/>
          <a:ext cx="8715436" cy="3838835"/>
        </p:xfrm>
        <a:graphic>
          <a:graphicData uri="http://schemas.openxmlformats.org/drawingml/2006/table">
            <a:tbl>
              <a:tblPr>
                <a:effectLst>
                  <a:outerShdw blurRad="50800" dist="127000" dir="30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714513"/>
                <a:gridCol w="714380"/>
                <a:gridCol w="714380"/>
                <a:gridCol w="714380"/>
                <a:gridCol w="714380"/>
                <a:gridCol w="642942"/>
                <a:gridCol w="857256"/>
                <a:gridCol w="642942"/>
                <a:gridCol w="642942"/>
                <a:gridCol w="642942"/>
                <a:gridCol w="714379"/>
              </a:tblGrid>
              <a:tr h="31891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3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Janeiro  a Agosto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Diferença</a:t>
                      </a:r>
                      <a:b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</a:br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2009-2008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Variação Real Anual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5313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2009/08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2008/07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2007/06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2006/05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</a:tr>
              <a:tr h="413834">
                <a:tc>
                  <a:txBody>
                    <a:bodyPr/>
                    <a:lstStyle/>
                    <a:p>
                      <a:pPr lvl="0" algn="l" fontAlgn="b"/>
                      <a:r>
                        <a:rPr lang="pt-BR" sz="13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   Receita </a:t>
                      </a:r>
                      <a:r>
                        <a:rPr lang="pt-BR" sz="13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Tributária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4.647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5.463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6.139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6.967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7.342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375 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7,7%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8,7%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12,2%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174625" indent="-174625" algn="l" fontAlgn="b"/>
                      <a:r>
                        <a:rPr lang="pt-BR" sz="13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    Receita </a:t>
                      </a:r>
                      <a:r>
                        <a:rPr lang="pt-BR" sz="13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de Contribuições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110 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122 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114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114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-5,0%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-10,2%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6,5%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1016">
                <a:tc>
                  <a:txBody>
                    <a:bodyPr/>
                    <a:lstStyle/>
                    <a:p>
                      <a:pPr marL="174625" indent="0" algn="l" fontAlgn="b"/>
                      <a:r>
                        <a:rPr lang="pt-BR" sz="13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Receita Patrimonial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303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324  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413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280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(133)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-35,6%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20,8%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59,3%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2945">
                <a:tc>
                  <a:txBody>
                    <a:bodyPr/>
                    <a:lstStyle/>
                    <a:p>
                      <a:pPr marL="0" indent="174625" algn="l" fontAlgn="b"/>
                      <a:r>
                        <a:rPr lang="pt-BR" sz="13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Receita de Serviços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-3,7%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-8,4%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-8,3%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92815">
                <a:tc>
                  <a:txBody>
                    <a:bodyPr/>
                    <a:lstStyle/>
                    <a:p>
                      <a:pPr marL="174625" indent="0" algn="l" fontAlgn="b"/>
                      <a:r>
                        <a:rPr lang="pt-BR" sz="13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Receita de Transferências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3.929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4.377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4.838 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5.588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6.011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423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2,2%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9,7%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7,0%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6,4%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174625" indent="0" algn="l" fontAlgn="b"/>
                      <a:r>
                        <a:rPr lang="pt-BR" sz="13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Outras Receitas Correntes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1.215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1.171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1.088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1.019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(69)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-11,0%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-11,8%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-6,6%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78,0%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8919">
                <a:tc>
                  <a:txBody>
                    <a:bodyPr/>
                    <a:lstStyle/>
                    <a:p>
                      <a:pPr marL="0" indent="174625" algn="l" fontAlgn="b"/>
                      <a:r>
                        <a:rPr lang="pt-BR" sz="13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Receitas Correntes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9.598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11.561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12.662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14.243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14.846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603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-1,0%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6,8%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15,0%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uxograma: Processo alternativo 7"/>
          <p:cNvSpPr/>
          <p:nvPr/>
        </p:nvSpPr>
        <p:spPr>
          <a:xfrm>
            <a:off x="500034" y="500042"/>
            <a:ext cx="8429684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3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PRINCIPAIS RECEITAS CORRENTES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7286625" y="1285875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>
                <a:solidFill>
                  <a:schemeClr val="tx2"/>
                </a:solidFill>
              </a:rPr>
              <a:t>R$ milhões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28596" y="5214950"/>
            <a:ext cx="5214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i="1" dirty="0" smtClean="0">
                <a:latin typeface="+mj-lt"/>
              </a:rPr>
              <a:t>(*) FPM, ICMS e IPVA brutos, sem as deduções do FUNDEB</a:t>
            </a:r>
            <a:endParaRPr lang="pt-BR" sz="1400" b="1" i="1" dirty="0">
              <a:latin typeface="+mj-lt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85720" y="2000240"/>
          <a:ext cx="8572562" cy="2860049"/>
        </p:xfrm>
        <a:graphic>
          <a:graphicData uri="http://schemas.openxmlformats.org/drawingml/2006/table">
            <a:tbl>
              <a:tblPr>
                <a:effectLst>
                  <a:outerShdw blurRad="50800" dist="127000" dir="36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143008"/>
                <a:gridCol w="785818"/>
                <a:gridCol w="714380"/>
                <a:gridCol w="714380"/>
                <a:gridCol w="714380"/>
                <a:gridCol w="714380"/>
                <a:gridCol w="857256"/>
                <a:gridCol w="714380"/>
                <a:gridCol w="714380"/>
                <a:gridCol w="785818"/>
                <a:gridCol w="714382"/>
              </a:tblGrid>
              <a:tr h="428628">
                <a:tc rowSpan="3">
                  <a:txBody>
                    <a:bodyPr/>
                    <a:lstStyle/>
                    <a:p>
                      <a:pPr algn="ctr" fontAlgn="b"/>
                      <a:r>
                        <a:rPr lang="pt-BR" sz="13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Administração </a:t>
                      </a:r>
                    </a:p>
                    <a:p>
                      <a:pPr algn="ctr" fontAlgn="b"/>
                      <a:r>
                        <a:rPr lang="pt-BR" sz="13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Direta </a:t>
                      </a:r>
                      <a:endParaRPr lang="pt-BR" sz="1300" b="1" i="1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Janeiro  a Agosto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Diferença</a:t>
                      </a:r>
                      <a:b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</a:br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2009-2008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Variação Real Anual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6910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t-BR" sz="12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t-BR" sz="1200" b="1" i="1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t-BR" sz="1200" b="1" i="1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t-BR" sz="1200" b="1" i="1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t-BR" sz="1200" b="1" i="1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2009/08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2008/07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2007/06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2006/05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</a:tr>
              <a:tr h="322819">
                <a:tc>
                  <a:txBody>
                    <a:bodyPr/>
                    <a:lstStyle/>
                    <a:p>
                      <a:pPr marL="0" indent="174625" algn="l" fontAlgn="b"/>
                      <a:r>
                        <a:rPr lang="pt-BR" sz="13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IPTU</a:t>
                      </a:r>
                    </a:p>
                  </a:txBody>
                  <a:tcPr marL="51758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1.872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2.122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2.216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2.277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2.484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207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3,5%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-2,3%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8,1%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322819">
                <a:tc>
                  <a:txBody>
                    <a:bodyPr/>
                    <a:lstStyle/>
                    <a:p>
                      <a:pPr marL="0" indent="174625" algn="l" fontAlgn="b"/>
                      <a:r>
                        <a:rPr lang="pt-BR" sz="13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ISS</a:t>
                      </a:r>
                    </a:p>
                  </a:txBody>
                  <a:tcPr marL="51758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1.974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2.607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3.040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3.607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3.803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196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12,6%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12,8%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26,2%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322819">
                <a:tc>
                  <a:txBody>
                    <a:bodyPr/>
                    <a:lstStyle/>
                    <a:p>
                      <a:pPr marL="0" indent="174625" algn="l" fontAlgn="b"/>
                      <a:r>
                        <a:rPr lang="pt-BR" sz="13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ITBI</a:t>
                      </a:r>
                    </a:p>
                  </a:txBody>
                  <a:tcPr marL="51758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187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253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335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462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418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(43)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-13,9%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30,7%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28,3%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29,2%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322819">
                <a:tc>
                  <a:txBody>
                    <a:bodyPr/>
                    <a:lstStyle/>
                    <a:p>
                      <a:pPr marL="0" indent="174625" algn="l" fontAlgn="b"/>
                      <a:r>
                        <a:rPr lang="pt-BR" sz="13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FPM (*)</a:t>
                      </a:r>
                    </a:p>
                  </a:txBody>
                  <a:tcPr marL="51758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(5)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-10,6%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6,0%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11,8%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322819">
                <a:tc>
                  <a:txBody>
                    <a:bodyPr/>
                    <a:lstStyle/>
                    <a:p>
                      <a:pPr marL="0" indent="174625" algn="l" fontAlgn="b"/>
                      <a:r>
                        <a:rPr lang="pt-BR" sz="13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ICMS (*)</a:t>
                      </a:r>
                    </a:p>
                  </a:txBody>
                  <a:tcPr marL="51758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2.016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2.125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2.372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2.840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2.883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-3,4%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13,5%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8,0%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0,7%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322819">
                <a:tc>
                  <a:txBody>
                    <a:bodyPr/>
                    <a:lstStyle/>
                    <a:p>
                      <a:pPr marL="0" indent="174625" algn="l" fontAlgn="b"/>
                      <a:r>
                        <a:rPr lang="pt-BR" sz="13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IPVA (*)</a:t>
                      </a:r>
                      <a:endParaRPr lang="pt-BR" sz="1300" b="1" i="1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51758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848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988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1.143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1.336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1.492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156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5,8%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11,5%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12,2%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10,7%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Processo alternativo 3"/>
          <p:cNvSpPr/>
          <p:nvPr/>
        </p:nvSpPr>
        <p:spPr>
          <a:xfrm>
            <a:off x="500034" y="500042"/>
            <a:ext cx="8429684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3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RECEITAS DE IMPOSTOS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214938" y="1692275"/>
            <a:ext cx="32146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400" b="1" i="1" dirty="0">
                <a:latin typeface="+mj-lt"/>
              </a:rPr>
              <a:t>Variação Real da Receita de Impostos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214438" y="1692275"/>
            <a:ext cx="2928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400" b="1" i="1" dirty="0">
                <a:latin typeface="+mj-lt"/>
              </a:rPr>
              <a:t>Receita de Impostos</a:t>
            </a: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7286625" y="1285875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>
                <a:solidFill>
                  <a:schemeClr val="tx2"/>
                </a:solidFill>
              </a:rPr>
              <a:t>R$ milhões</a:t>
            </a:r>
          </a:p>
        </p:txBody>
      </p:sp>
      <p:graphicFrame>
        <p:nvGraphicFramePr>
          <p:cNvPr id="10" name="Gráfico 9"/>
          <p:cNvGraphicFramePr/>
          <p:nvPr/>
        </p:nvGraphicFramePr>
        <p:xfrm>
          <a:off x="214282" y="2285992"/>
          <a:ext cx="857256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/>
          <p:cNvGraphicFramePr>
            <a:graphicFrameLocks noGrp="1"/>
          </p:cNvGraphicFramePr>
          <p:nvPr/>
        </p:nvGraphicFramePr>
        <p:xfrm>
          <a:off x="4786314" y="2214554"/>
          <a:ext cx="4071966" cy="4190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Processo alternativo 3"/>
          <p:cNvSpPr/>
          <p:nvPr/>
        </p:nvSpPr>
        <p:spPr>
          <a:xfrm>
            <a:off x="500034" y="500042"/>
            <a:ext cx="8429684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3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PRINCIPAIS TRANSFERÊNCIAS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71500" y="1692275"/>
            <a:ext cx="37147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400" b="1" i="1" dirty="0">
                <a:latin typeface="+mj-lt"/>
              </a:rPr>
              <a:t>Receita das Principais Transferências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214938" y="1690688"/>
            <a:ext cx="321468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400" b="1" i="1" dirty="0">
                <a:latin typeface="+mj-lt"/>
              </a:rPr>
              <a:t>Variação Real das Principais Receitas de Transferências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7286625" y="1285875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>
                <a:solidFill>
                  <a:schemeClr val="tx2"/>
                </a:solidFill>
              </a:rPr>
              <a:t>R$ milhões</a:t>
            </a:r>
          </a:p>
        </p:txBody>
      </p:sp>
      <p:graphicFrame>
        <p:nvGraphicFramePr>
          <p:cNvPr id="9" name="Gráfico 8"/>
          <p:cNvGraphicFramePr>
            <a:graphicFrameLocks noGrp="1"/>
          </p:cNvGraphicFramePr>
          <p:nvPr/>
        </p:nvGraphicFramePr>
        <p:xfrm>
          <a:off x="4429124" y="2133600"/>
          <a:ext cx="4495806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/>
        </p:nvGraphicFramePr>
        <p:xfrm>
          <a:off x="0" y="2428868"/>
          <a:ext cx="8929718" cy="4429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uxograma: Processo alternativo 7"/>
          <p:cNvSpPr/>
          <p:nvPr/>
        </p:nvSpPr>
        <p:spPr>
          <a:xfrm>
            <a:off x="500034" y="500042"/>
            <a:ext cx="8429684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RECEITAS DE CAPITAL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7286625" y="1285875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 dirty="0">
                <a:solidFill>
                  <a:schemeClr val="tx2"/>
                </a:solidFill>
              </a:rPr>
              <a:t>R$ milhões</a:t>
            </a:r>
          </a:p>
        </p:txBody>
      </p:sp>
      <p:sp>
        <p:nvSpPr>
          <p:cNvPr id="6" name="CaixaDeTexto 9"/>
          <p:cNvSpPr txBox="1">
            <a:spLocks noChangeArrowheads="1"/>
          </p:cNvSpPr>
          <p:nvPr/>
        </p:nvSpPr>
        <p:spPr bwMode="auto">
          <a:xfrm>
            <a:off x="0" y="6524625"/>
            <a:ext cx="37147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1100" b="1" i="1" dirty="0">
                <a:latin typeface="+mj-lt"/>
                <a:cs typeface="+mn-cs"/>
              </a:rPr>
              <a:t>Fonte: </a:t>
            </a:r>
            <a:r>
              <a:rPr lang="pt-BR" sz="1100" b="1" i="1" dirty="0" err="1">
                <a:latin typeface="+mj-lt"/>
                <a:cs typeface="+mn-cs"/>
              </a:rPr>
              <a:t>Novoseo</a:t>
            </a:r>
            <a:endParaRPr lang="pt-BR" sz="1100" b="1" i="1" dirty="0">
              <a:latin typeface="+mj-lt"/>
              <a:cs typeface="+mn-cs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214281" y="2428868"/>
          <a:ext cx="8644001" cy="3000396"/>
        </p:xfrm>
        <a:graphic>
          <a:graphicData uri="http://schemas.openxmlformats.org/drawingml/2006/table">
            <a:tbl>
              <a:tblPr>
                <a:effectLst>
                  <a:outerShdw blurRad="50800" dist="127000" dir="36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928827"/>
                <a:gridCol w="642942"/>
                <a:gridCol w="642942"/>
                <a:gridCol w="642942"/>
                <a:gridCol w="642942"/>
                <a:gridCol w="642942"/>
                <a:gridCol w="857256"/>
                <a:gridCol w="642942"/>
                <a:gridCol w="642942"/>
                <a:gridCol w="714380"/>
                <a:gridCol w="642944"/>
              </a:tblGrid>
              <a:tr h="45864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Administração Direta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Janeiro  a Agosto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Diferença</a:t>
                      </a:r>
                      <a:b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</a:b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2009-2008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Variação Real Anual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861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2009/08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2008/07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2007/06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2006/05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indent="87313" algn="l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Operações de Crédito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60,8%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-77,1%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152,9%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-19,7%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335138">
                <a:tc>
                  <a:txBody>
                    <a:bodyPr/>
                    <a:lstStyle/>
                    <a:p>
                      <a:pPr marL="0" indent="87313" algn="l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Alienação de Bens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- 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268,2%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130,7%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12,8%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-18,8%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307804">
                <a:tc>
                  <a:txBody>
                    <a:bodyPr/>
                    <a:lstStyle/>
                    <a:p>
                      <a:pPr marL="87313" indent="0" algn="l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Amortização de Empréstimos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-2,7%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10,1%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-0,2%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18,2%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370672">
                <a:tc>
                  <a:txBody>
                    <a:bodyPr/>
                    <a:lstStyle/>
                    <a:p>
                      <a:pPr marL="0" indent="87313" algn="l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Transferências de Capital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143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203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187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(16)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-12,5%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35,1%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57,2%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-6,9%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indent="87313" algn="l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Demais Receitas de Capital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108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116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249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124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(125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-52,7%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103,5%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38,1%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indent="87313" algn="l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Receita de Capital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176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282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462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328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(134)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-32,6%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55,3%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31,8%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11,8%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538ED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uxograma: Processo alternativo 5"/>
          <p:cNvSpPr/>
          <p:nvPr/>
        </p:nvSpPr>
        <p:spPr>
          <a:xfrm>
            <a:off x="428596" y="500042"/>
            <a:ext cx="8501122" cy="714380"/>
          </a:xfrm>
          <a:prstGeom prst="flowChartAlternateProcess">
            <a:avLst/>
          </a:prstGeom>
          <a:noFill/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</a:t>
            </a:r>
          </a:p>
        </p:txBody>
      </p:sp>
      <p:sp>
        <p:nvSpPr>
          <p:cNvPr id="14" name="CaixaDeTexto 9"/>
          <p:cNvSpPr txBox="1">
            <a:spLocks noChangeArrowheads="1"/>
          </p:cNvSpPr>
          <p:nvPr/>
        </p:nvSpPr>
        <p:spPr bwMode="auto">
          <a:xfrm>
            <a:off x="0" y="6524625"/>
            <a:ext cx="37147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1100" b="1" i="1" dirty="0">
                <a:latin typeface="+mj-lt"/>
                <a:cs typeface="+mn-cs"/>
              </a:rPr>
              <a:t>Fonte: </a:t>
            </a:r>
            <a:r>
              <a:rPr lang="pt-BR" sz="1100" b="1" i="1" dirty="0" err="1">
                <a:latin typeface="+mj-lt"/>
                <a:cs typeface="+mn-cs"/>
              </a:rPr>
              <a:t>Novoseo</a:t>
            </a:r>
            <a:endParaRPr lang="pt-BR" sz="1100" b="1" i="1" dirty="0">
              <a:latin typeface="+mj-lt"/>
              <a:cs typeface="+mn-cs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7286625" y="1285875"/>
            <a:ext cx="15827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b="1">
                <a:solidFill>
                  <a:schemeClr val="tx2"/>
                </a:solidFill>
              </a:rPr>
              <a:t>R$ milhões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85719" y="1614335"/>
          <a:ext cx="8572565" cy="1602302"/>
        </p:xfrm>
        <a:graphic>
          <a:graphicData uri="http://schemas.openxmlformats.org/drawingml/2006/table">
            <a:tbl>
              <a:tblPr>
                <a:effectLst>
                  <a:outerShdw blurRad="50800" dist="1270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460172"/>
                <a:gridCol w="608703"/>
                <a:gridCol w="608703"/>
                <a:gridCol w="608703"/>
                <a:gridCol w="608703"/>
                <a:gridCol w="608703"/>
                <a:gridCol w="634066"/>
                <a:gridCol w="608703"/>
                <a:gridCol w="608703"/>
                <a:gridCol w="608703"/>
                <a:gridCol w="608703"/>
              </a:tblGrid>
              <a:tr h="4411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Administração Direta</a:t>
                      </a:r>
                    </a:p>
                  </a:txBody>
                  <a:tcPr marL="6763" marR="6763" marT="6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Janeiro a </a:t>
                      </a:r>
                      <a:r>
                        <a:rPr lang="pt-BR" sz="14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Agosto </a:t>
                      </a:r>
                      <a:endParaRPr lang="pt-BR" sz="14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763" marR="6763" marT="6763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Variação Nominal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Variação Real</a:t>
                      </a:r>
                    </a:p>
                  </a:txBody>
                  <a:tcPr marL="6763" marR="6763" marT="6763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61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2009/08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2009/08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2008/07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2007/06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2006/05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</a:tr>
              <a:tr h="3482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Despesas Correntes (*)</a:t>
                      </a:r>
                    </a:p>
                  </a:txBody>
                  <a:tcPr marL="6763" marR="6763" marT="6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7.297 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8.396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8.977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11.176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12.136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3010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Despesas de Capital</a:t>
                      </a:r>
                    </a:p>
                  </a:txBody>
                  <a:tcPr marL="6763" marR="6763" marT="6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1.526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1.380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-9,5%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136,8%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763" marR="6763" marT="6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7.646 </a:t>
                      </a:r>
                      <a:endParaRPr lang="pt-BR" sz="12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9.259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 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9.910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12.702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1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13.516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79646"/>
                    </a:solidFill>
                  </a:tcPr>
                </a:tc>
              </a:tr>
            </a:tbl>
          </a:graphicData>
        </a:graphic>
      </p:graphicFrame>
      <p:sp>
        <p:nvSpPr>
          <p:cNvPr id="14345" name="CaixaDeTexto 9"/>
          <p:cNvSpPr txBox="1">
            <a:spLocks noChangeArrowheads="1"/>
          </p:cNvSpPr>
          <p:nvPr/>
        </p:nvSpPr>
        <p:spPr bwMode="auto">
          <a:xfrm>
            <a:off x="6240463" y="4021138"/>
            <a:ext cx="235743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100" b="1" i="1" dirty="0"/>
              <a:t>Variação Real da Despesa</a:t>
            </a:r>
          </a:p>
        </p:txBody>
      </p:sp>
      <p:graphicFrame>
        <p:nvGraphicFramePr>
          <p:cNvPr id="10" name="Gráfico 9"/>
          <p:cNvGraphicFramePr/>
          <p:nvPr/>
        </p:nvGraphicFramePr>
        <p:xfrm>
          <a:off x="357158" y="3929066"/>
          <a:ext cx="8429684" cy="2928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/>
          <p:cNvGraphicFramePr/>
          <p:nvPr/>
        </p:nvGraphicFramePr>
        <p:xfrm>
          <a:off x="5072066" y="4143380"/>
          <a:ext cx="3857620" cy="2314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357158" y="3357562"/>
            <a:ext cx="8215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i="1" dirty="0" smtClean="0"/>
              <a:t>(*) Inclui Repasse Financeiro à Administração Indireta</a:t>
            </a:r>
            <a:endParaRPr lang="pt-BR" sz="12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</a:ln>
        <a:effectLst>
          <a:outerShdw blurRad="190500" dist="3810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a:spPr>
      <a:bodyPr rtlCol="0" anchor="ctr">
        <a:scene3d>
          <a:camera prst="orthographicFront"/>
          <a:lightRig rig="soft" dir="t">
            <a:rot lat="0" lon="0" rev="10800000"/>
          </a:lightRig>
        </a:scene3d>
        <a:sp3d extrusionH="57150">
          <a:bevelT w="27940" h="12700" prst="coolSlant"/>
          <a:contourClr>
            <a:srgbClr val="DDDDDD"/>
          </a:contourClr>
        </a:sp3d>
      </a:bodyPr>
      <a:lstStyle>
        <a:defPPr marL="590550" indent="-590550" algn="ctr">
          <a:lnSpc>
            <a:spcPct val="80000"/>
          </a:lnSpc>
          <a:defRPr sz="5400" b="1" spc="150" dirty="0" smtClean="0">
            <a:ln w="11430"/>
            <a:solidFill>
              <a:schemeClr val="bg1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latin typeface="+mj-lt"/>
          </a:defRPr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>
          <a:defRPr sz="3600" b="1" dirty="0" smtClean="0">
            <a:solidFill>
              <a:schemeClr val="tx2">
                <a:lumMod val="75000"/>
              </a:schemeClr>
            </a:solidFill>
          </a:defRPr>
        </a:defPPr>
      </a:lstStyle>
      <a:style>
        <a:lnRef idx="0">
          <a:schemeClr val="accent1"/>
        </a:lnRef>
        <a:fillRef idx="1001">
          <a:schemeClr val="lt1"/>
        </a:fillRef>
        <a:effectRef idx="3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2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>
          <a:defRPr sz="3600" b="1" dirty="0" smtClean="0">
            <a:solidFill>
              <a:schemeClr val="tx2">
                <a:lumMod val="75000"/>
              </a:schemeClr>
            </a:solidFill>
          </a:defRPr>
        </a:defPPr>
      </a:lstStyle>
      <a:style>
        <a:lnRef idx="0">
          <a:schemeClr val="accent1"/>
        </a:lnRef>
        <a:fillRef idx="1001">
          <a:schemeClr val="lt1"/>
        </a:fillRef>
        <a:effectRef idx="3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10232</TotalTime>
  <Words>1829</Words>
  <Application>Microsoft Office PowerPoint</Application>
  <PresentationFormat>Apresentação na tela (4:3)</PresentationFormat>
  <Paragraphs>779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27</vt:i4>
      </vt:variant>
    </vt:vector>
  </HeadingPairs>
  <TitlesOfParts>
    <vt:vector size="30" baseType="lpstr">
      <vt:lpstr>Tema do Office</vt:lpstr>
      <vt:lpstr>1_Tema do Office</vt:lpstr>
      <vt:lpstr>2_Tema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>SF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d698956</dc:creator>
  <cp:lastModifiedBy>d735322</cp:lastModifiedBy>
  <cp:revision>999</cp:revision>
  <cp:lastPrinted>1601-01-01T00:00:00Z</cp:lastPrinted>
  <dcterms:created xsi:type="dcterms:W3CDTF">2006-04-18T15:45:36Z</dcterms:created>
  <dcterms:modified xsi:type="dcterms:W3CDTF">2009-09-29T19:21:07Z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